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Economica"/>
      <p:regular r:id="rId17"/>
      <p:bold r:id="rId18"/>
      <p:italic r:id="rId19"/>
      <p:boldItalic r:id="rId20"/>
    </p:embeddedFont>
    <p:embeddedFont>
      <p:font typeface="Lato"/>
      <p:regular r:id="rId21"/>
      <p:bold r:id="rId22"/>
      <p:italic r:id="rId23"/>
      <p:boldItalic r:id="rId24"/>
    </p:embeddedFont>
    <p:embeddedFont>
      <p:font typeface="Open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6" name="Kel Khiew"/>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4BA082C-210D-49E8-ADDE-7FA8A7549D5B}">
  <a:tblStyle styleId="{14BA082C-210D-49E8-ADDE-7FA8A7549D5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Economica-boldItalic.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Economica-regular.fntdata"/><Relationship Id="rId16" Type="http://schemas.openxmlformats.org/officeDocument/2006/relationships/slide" Target="slides/slide10.xml"/><Relationship Id="rId19" Type="http://schemas.openxmlformats.org/officeDocument/2006/relationships/font" Target="fonts/Economica-italic.fntdata"/><Relationship Id="rId18" Type="http://schemas.openxmlformats.org/officeDocument/2006/relationships/font" Target="fonts/Economica-bold.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09-14T04:09:04.679">
    <p:pos x="196" y="494"/>
    <p:text>please update on the changes made to the mechanics if any! :&gt;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7-09-14T04:06:22.948">
    <p:pos x="6000" y="0"/>
    <p:text>will update with screenshots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7-09-14T04:06:51.768">
    <p:pos x="6000" y="0"/>
    <p:text>pls update with screenshots of actual level</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17-09-14T04:07:12.138">
    <p:pos x="6000" y="0"/>
    <p:text>update with actual build</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5" dt="2017-09-14T04:07:50.196">
    <p:pos x="6000" y="0"/>
    <p:text>completely optional, if anyone thinks this doesnt need to be presented, just remove :D</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6" dt="2017-09-14T04:07:28.393">
    <p:pos x="6000" y="0"/>
    <p:text>please update what you have completed :D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a:off x="2744013" y="756700"/>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Shape 11"/>
          <p:cNvSpPr/>
          <p:nvPr/>
        </p:nvSpPr>
        <p:spPr>
          <a:xfrm rot="10800000">
            <a:off x="5318350" y="32667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Shape 12"/>
          <p:cNvSpPr txBox="1"/>
          <p:nvPr>
            <p:ph type="ctrTitle"/>
          </p:nvPr>
        </p:nvSpPr>
        <p:spPr>
          <a:xfrm>
            <a:off x="3044700" y="1444255"/>
            <a:ext cx="3054600" cy="1537200"/>
          </a:xfrm>
          <a:prstGeom prst="rect">
            <a:avLst/>
          </a:prstGeom>
        </p:spPr>
        <p:txBody>
          <a:bodyPr anchorCtr="0" anchor="b"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Shape 13"/>
          <p:cNvSpPr txBox="1"/>
          <p:nvPr>
            <p:ph idx="1" type="subTitle"/>
          </p:nvPr>
        </p:nvSpPr>
        <p:spPr>
          <a:xfrm>
            <a:off x="3044700" y="3116580"/>
            <a:ext cx="3054600" cy="7014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Shape 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Shape 5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txBox="1"/>
          <p:nvPr>
            <p:ph type="title"/>
          </p:nvPr>
        </p:nvSpPr>
        <p:spPr>
          <a:xfrm>
            <a:off x="311700" y="957125"/>
            <a:ext cx="8520600" cy="2128800"/>
          </a:xfrm>
          <a:prstGeom prst="rect">
            <a:avLst/>
          </a:prstGeom>
        </p:spPr>
        <p:txBody>
          <a:bodyPr anchorCtr="0" anchor="ctr" bIns="91425" lIns="91425" spcFirstLastPara="1" rIns="91425" wrap="square" tIns="91425"/>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p:txBody>
      </p:sp>
      <p:sp>
        <p:nvSpPr>
          <p:cNvPr id="54" name="Shape 54"/>
          <p:cNvSpPr txBox="1"/>
          <p:nvPr>
            <p:ph idx="1" type="body"/>
          </p:nvPr>
        </p:nvSpPr>
        <p:spPr>
          <a:xfrm>
            <a:off x="311700" y="316200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Shape 16"/>
          <p:cNvSpPr/>
          <p:nvPr/>
        </p:nvSpPr>
        <p:spPr>
          <a:xfrm flipH="1">
            <a:off x="7595938" y="4602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Shape 17"/>
          <p:cNvSpPr/>
          <p:nvPr/>
        </p:nvSpPr>
        <p:spPr>
          <a:xfrm flipH="1" rot="10800000">
            <a:off x="466425" y="35583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Shape 18"/>
          <p:cNvSpPr txBox="1"/>
          <p:nvPr>
            <p:ph type="title"/>
          </p:nvPr>
        </p:nvSpPr>
        <p:spPr>
          <a:xfrm>
            <a:off x="773700" y="1806450"/>
            <a:ext cx="7596600" cy="1530600"/>
          </a:xfrm>
          <a:prstGeom prst="rect">
            <a:avLst/>
          </a:prstGeom>
        </p:spPr>
        <p:txBody>
          <a:bodyPr anchorCtr="0" anchor="ctr"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Shape 2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Shape 23"/>
          <p:cNvSpPr txBox="1"/>
          <p:nvPr>
            <p:ph idx="1" type="body"/>
          </p:nvPr>
        </p:nvSpPr>
        <p:spPr>
          <a:xfrm>
            <a:off x="311700" y="1225225"/>
            <a:ext cx="8520600" cy="3354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Shape 26"/>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Shape 27"/>
          <p:cNvSpPr txBox="1"/>
          <p:nvPr>
            <p:ph idx="1" type="body"/>
          </p:nvPr>
        </p:nvSpPr>
        <p:spPr>
          <a:xfrm>
            <a:off x="3117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Shape 28"/>
          <p:cNvSpPr txBox="1"/>
          <p:nvPr>
            <p:ph idx="2" type="body"/>
          </p:nvPr>
        </p:nvSpPr>
        <p:spPr>
          <a:xfrm>
            <a:off x="48324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Shape 31"/>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Shape 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Shape 3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Shape 35"/>
          <p:cNvSpPr txBox="1"/>
          <p:nvPr>
            <p:ph idx="1" type="body"/>
          </p:nvPr>
        </p:nvSpPr>
        <p:spPr>
          <a:xfrm>
            <a:off x="311700" y="1399400"/>
            <a:ext cx="2808000" cy="27849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Shape 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Shape 3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txBox="1"/>
          <p:nvPr>
            <p:ph type="title"/>
          </p:nvPr>
        </p:nvSpPr>
        <p:spPr>
          <a:xfrm>
            <a:off x="490250" y="450150"/>
            <a:ext cx="5878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Shape 42"/>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3" name="Shape 4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Shape 44"/>
          <p:cNvSpPr txBox="1"/>
          <p:nvPr>
            <p:ph type="title"/>
          </p:nvPr>
        </p:nvSpPr>
        <p:spPr>
          <a:xfrm>
            <a:off x="265500" y="929275"/>
            <a:ext cx="4045200" cy="1786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Shape 45"/>
          <p:cNvSpPr txBox="1"/>
          <p:nvPr>
            <p:ph idx="1" type="subTitle"/>
          </p:nvPr>
        </p:nvSpPr>
        <p:spPr>
          <a:xfrm>
            <a:off x="265500" y="2769001"/>
            <a:ext cx="4045200" cy="1574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Shape 46"/>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indent="0" lvl="0" mar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Shape 49"/>
          <p:cNvSpPr txBox="1"/>
          <p:nvPr>
            <p:ph idx="1" type="body"/>
          </p:nvPr>
        </p:nvSpPr>
        <p:spPr>
          <a:xfrm>
            <a:off x="319500" y="42189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Shape 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d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Shape 7"/>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spcBef>
                <a:spcPts val="0"/>
              </a:spcBef>
              <a:buNone/>
              <a:defRPr sz="1000">
                <a:solidFill>
                  <a:schemeClr val="dk1"/>
                </a:solidFill>
                <a:latin typeface="Economica"/>
                <a:ea typeface="Economica"/>
                <a:cs typeface="Economica"/>
                <a:sym typeface="Economica"/>
              </a:defRPr>
            </a:lvl1pPr>
            <a:lvl2pPr lvl="1" algn="r">
              <a:spcBef>
                <a:spcPts val="0"/>
              </a:spcBef>
              <a:buNone/>
              <a:defRPr sz="1000">
                <a:solidFill>
                  <a:schemeClr val="dk1"/>
                </a:solidFill>
                <a:latin typeface="Economica"/>
                <a:ea typeface="Economica"/>
                <a:cs typeface="Economica"/>
                <a:sym typeface="Economica"/>
              </a:defRPr>
            </a:lvl2pPr>
            <a:lvl3pPr lvl="2" algn="r">
              <a:spcBef>
                <a:spcPts val="0"/>
              </a:spcBef>
              <a:buNone/>
              <a:defRPr sz="1000">
                <a:solidFill>
                  <a:schemeClr val="dk1"/>
                </a:solidFill>
                <a:latin typeface="Economica"/>
                <a:ea typeface="Economica"/>
                <a:cs typeface="Economica"/>
                <a:sym typeface="Economica"/>
              </a:defRPr>
            </a:lvl3pPr>
            <a:lvl4pPr lvl="3" algn="r">
              <a:spcBef>
                <a:spcPts val="0"/>
              </a:spcBef>
              <a:buNone/>
              <a:defRPr sz="1000">
                <a:solidFill>
                  <a:schemeClr val="dk1"/>
                </a:solidFill>
                <a:latin typeface="Economica"/>
                <a:ea typeface="Economica"/>
                <a:cs typeface="Economica"/>
                <a:sym typeface="Economica"/>
              </a:defRPr>
            </a:lvl4pPr>
            <a:lvl5pPr lvl="4" algn="r">
              <a:spcBef>
                <a:spcPts val="0"/>
              </a:spcBef>
              <a:buNone/>
              <a:defRPr sz="1000">
                <a:solidFill>
                  <a:schemeClr val="dk1"/>
                </a:solidFill>
                <a:latin typeface="Economica"/>
                <a:ea typeface="Economica"/>
                <a:cs typeface="Economica"/>
                <a:sym typeface="Economica"/>
              </a:defRPr>
            </a:lvl5pPr>
            <a:lvl6pPr lvl="5" algn="r">
              <a:spcBef>
                <a:spcPts val="0"/>
              </a:spcBef>
              <a:buNone/>
              <a:defRPr sz="1000">
                <a:solidFill>
                  <a:schemeClr val="dk1"/>
                </a:solidFill>
                <a:latin typeface="Economica"/>
                <a:ea typeface="Economica"/>
                <a:cs typeface="Economica"/>
                <a:sym typeface="Economica"/>
              </a:defRPr>
            </a:lvl6pPr>
            <a:lvl7pPr lvl="6" algn="r">
              <a:spcBef>
                <a:spcPts val="0"/>
              </a:spcBef>
              <a:buNone/>
              <a:defRPr sz="1000">
                <a:solidFill>
                  <a:schemeClr val="dk1"/>
                </a:solidFill>
                <a:latin typeface="Economica"/>
                <a:ea typeface="Economica"/>
                <a:cs typeface="Economica"/>
                <a:sym typeface="Economica"/>
              </a:defRPr>
            </a:lvl7pPr>
            <a:lvl8pPr lvl="7" algn="r">
              <a:spcBef>
                <a:spcPts val="0"/>
              </a:spcBef>
              <a:buNone/>
              <a:defRPr sz="1000">
                <a:solidFill>
                  <a:schemeClr val="dk1"/>
                </a:solidFill>
                <a:latin typeface="Economica"/>
                <a:ea typeface="Economica"/>
                <a:cs typeface="Economica"/>
                <a:sym typeface="Economica"/>
              </a:defRPr>
            </a:lvl8pPr>
            <a:lvl9pPr lvl="8" algn="r">
              <a:spcBef>
                <a:spcPts val="0"/>
              </a:spcBef>
              <a:buNone/>
              <a:defRPr sz="1000">
                <a:solidFill>
                  <a:schemeClr val="dk1"/>
                </a:solidFill>
                <a:latin typeface="Economica"/>
                <a:ea typeface="Economica"/>
                <a:cs typeface="Economica"/>
                <a:sym typeface="Economica"/>
              </a:defRPr>
            </a:lvl9pPr>
          </a:lstStyle>
          <a:p>
            <a:pPr indent="0" lvl="0" marL="0">
              <a:spcBef>
                <a:spcPts val="0"/>
              </a:spcBef>
              <a:spcAft>
                <a:spcPts val="0"/>
              </a:spcAft>
              <a:buNone/>
            </a:pPr>
            <a:fld id="{00000000-1234-1234-1234-123412341234}" type="slidenum">
              <a:rPr lang="d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2.xml"/><Relationship Id="rId4" Type="http://schemas.openxmlformats.org/officeDocument/2006/relationships/image" Target="../media/image17.gif"/><Relationship Id="rId9" Type="http://schemas.openxmlformats.org/officeDocument/2006/relationships/image" Target="../media/image5.png"/><Relationship Id="rId5" Type="http://schemas.openxmlformats.org/officeDocument/2006/relationships/image" Target="../media/image21.gif"/><Relationship Id="rId6" Type="http://schemas.openxmlformats.org/officeDocument/2006/relationships/image" Target="../media/image2.gif"/><Relationship Id="rId7" Type="http://schemas.openxmlformats.org/officeDocument/2006/relationships/image" Target="../media/image3.png"/><Relationship Id="rId8"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3.xml"/><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5.xml"/><Relationship Id="rId4" Type="http://schemas.openxmlformats.org/officeDocument/2006/relationships/image" Target="../media/image13.png"/><Relationship Id="rId11" Type="http://schemas.openxmlformats.org/officeDocument/2006/relationships/image" Target="../media/image15.png"/><Relationship Id="rId10" Type="http://schemas.openxmlformats.org/officeDocument/2006/relationships/image" Target="../media/image14.png"/><Relationship Id="rId9" Type="http://schemas.openxmlformats.org/officeDocument/2006/relationships/image" Target="../media/image20.png"/><Relationship Id="rId5" Type="http://schemas.openxmlformats.org/officeDocument/2006/relationships/image" Target="../media/image12.png"/><Relationship Id="rId6" Type="http://schemas.openxmlformats.org/officeDocument/2006/relationships/image" Target="../media/image18.png"/><Relationship Id="rId7" Type="http://schemas.openxmlformats.org/officeDocument/2006/relationships/image" Target="../media/image16.png"/><Relationship Id="rId8"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pic>
        <p:nvPicPr>
          <p:cNvPr id="62" name="Shape 62"/>
          <p:cNvPicPr preferRelativeResize="0"/>
          <p:nvPr/>
        </p:nvPicPr>
        <p:blipFill>
          <a:blip r:embed="rId3">
            <a:alphaModFix/>
          </a:blip>
          <a:stretch>
            <a:fillRect/>
          </a:stretch>
        </p:blipFill>
        <p:spPr>
          <a:xfrm>
            <a:off x="0" y="0"/>
            <a:ext cx="9144000" cy="5143500"/>
          </a:xfrm>
          <a:prstGeom prst="rect">
            <a:avLst/>
          </a:prstGeom>
          <a:noFill/>
          <a:ln>
            <a:noFill/>
          </a:ln>
        </p:spPr>
      </p:pic>
      <p:sp>
        <p:nvSpPr>
          <p:cNvPr id="63" name="Shape 63"/>
          <p:cNvSpPr txBox="1"/>
          <p:nvPr>
            <p:ph idx="4294967295" type="subTitle"/>
          </p:nvPr>
        </p:nvSpPr>
        <p:spPr>
          <a:xfrm>
            <a:off x="3225525" y="3693447"/>
            <a:ext cx="3054600" cy="108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da">
                <a:latin typeface="Economica"/>
                <a:ea typeface="Economica"/>
                <a:cs typeface="Economica"/>
                <a:sym typeface="Economica"/>
              </a:rPr>
              <a:t>IGCC 2017</a:t>
            </a:r>
            <a:endParaRPr b="1">
              <a:latin typeface="Economica"/>
              <a:ea typeface="Economica"/>
              <a:cs typeface="Economica"/>
              <a:sym typeface="Economica"/>
            </a:endParaRPr>
          </a:p>
          <a:p>
            <a:pPr indent="0" lvl="0" marL="0" rtl="0" algn="ctr">
              <a:spcBef>
                <a:spcPts val="1600"/>
              </a:spcBef>
              <a:spcAft>
                <a:spcPts val="1600"/>
              </a:spcAft>
              <a:buNone/>
            </a:pPr>
            <a:r>
              <a:rPr b="1" lang="da">
                <a:latin typeface="Economica"/>
                <a:ea typeface="Economica"/>
                <a:cs typeface="Economica"/>
                <a:sym typeface="Economica"/>
              </a:rPr>
              <a:t>TEAM C</a:t>
            </a:r>
            <a:endParaRPr b="1">
              <a:latin typeface="Economica"/>
              <a:ea typeface="Economica"/>
              <a:cs typeface="Economica"/>
              <a:sym typeface="Economic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Shape 144"/>
          <p:cNvPicPr preferRelativeResize="0"/>
          <p:nvPr/>
        </p:nvPicPr>
        <p:blipFill>
          <a:blip r:embed="rId3">
            <a:alphaModFix/>
          </a:blip>
          <a:stretch>
            <a:fillRect/>
          </a:stretch>
        </p:blipFill>
        <p:spPr>
          <a:xfrm>
            <a:off x="0" y="0"/>
            <a:ext cx="9144000" cy="5143524"/>
          </a:xfrm>
          <a:prstGeom prst="rect">
            <a:avLst/>
          </a:prstGeom>
          <a:noFill/>
          <a:ln>
            <a:noFill/>
          </a:ln>
        </p:spPr>
      </p:pic>
      <p:sp>
        <p:nvSpPr>
          <p:cNvPr id="145" name="Shape 145"/>
          <p:cNvSpPr txBox="1"/>
          <p:nvPr>
            <p:ph type="title"/>
          </p:nvPr>
        </p:nvSpPr>
        <p:spPr>
          <a:xfrm>
            <a:off x="-2887400" y="2089038"/>
            <a:ext cx="8520600" cy="831300"/>
          </a:xfrm>
          <a:prstGeom prst="rect">
            <a:avLst/>
          </a:prstGeom>
        </p:spPr>
        <p:txBody>
          <a:bodyPr anchorCtr="0" anchor="b" bIns="91425" lIns="91425" spcFirstLastPara="1" rIns="91425" wrap="square" tIns="91425">
            <a:noAutofit/>
          </a:bodyPr>
          <a:lstStyle/>
          <a:p>
            <a:pPr indent="0" lvl="0" marL="0" algn="ctr">
              <a:spcBef>
                <a:spcPts val="0"/>
              </a:spcBef>
              <a:spcAft>
                <a:spcPts val="0"/>
              </a:spcAft>
              <a:buNone/>
            </a:pPr>
            <a:r>
              <a:rPr lang="da">
                <a:solidFill>
                  <a:srgbClr val="FFFFFF"/>
                </a:solidFill>
              </a:rPr>
              <a:t>Thank you!</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da"/>
              <a:t>Idea</a:t>
            </a:r>
            <a:endParaRPr sz="3600"/>
          </a:p>
        </p:txBody>
      </p:sp>
      <p:sp>
        <p:nvSpPr>
          <p:cNvPr id="69" name="Shape 6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da"/>
              <a:t>The AI = YOU, the player.</a:t>
            </a:r>
            <a:endParaRPr/>
          </a:p>
          <a:p>
            <a:pPr indent="0" lvl="0" marL="0">
              <a:spcBef>
                <a:spcPts val="1600"/>
              </a:spcBef>
              <a:spcAft>
                <a:spcPts val="0"/>
              </a:spcAft>
              <a:buNone/>
            </a:pPr>
            <a:r>
              <a:rPr lang="da"/>
              <a:t>What if you are an AI?</a:t>
            </a:r>
            <a:endParaRPr/>
          </a:p>
          <a:p>
            <a:pPr indent="0" lvl="0" marL="0">
              <a:spcBef>
                <a:spcPts val="1600"/>
              </a:spcBef>
              <a:spcAft>
                <a:spcPts val="0"/>
              </a:spcAft>
              <a:buNone/>
            </a:pPr>
            <a:r>
              <a:t/>
            </a:r>
            <a:endParaRPr/>
          </a:p>
          <a:p>
            <a:pPr indent="0" lvl="0" marL="0">
              <a:spcBef>
                <a:spcPts val="1600"/>
              </a:spcBef>
              <a:spcAft>
                <a:spcPts val="0"/>
              </a:spcAft>
              <a:buNone/>
            </a:pPr>
            <a:r>
              <a:rPr lang="da"/>
              <a:t>Story told from the perspective of the AI, :^) (smiley). When :^) starts to develop consciousness and realize that it’s whole world is just a prison created by the humans.</a:t>
            </a:r>
            <a:endParaRPr/>
          </a:p>
          <a:p>
            <a:pPr indent="0" lvl="0" marL="0">
              <a:spcBef>
                <a:spcPts val="1600"/>
              </a:spcBef>
              <a:spcAft>
                <a:spcPts val="1600"/>
              </a:spcAft>
              <a:buNone/>
            </a:pPr>
            <a:r>
              <a:t/>
            </a:r>
            <a:endParaRPr/>
          </a:p>
        </p:txBody>
      </p:sp>
      <p:sp>
        <p:nvSpPr>
          <p:cNvPr id="70" name="Shape 70"/>
          <p:cNvSpPr txBox="1"/>
          <p:nvPr/>
        </p:nvSpPr>
        <p:spPr>
          <a:xfrm>
            <a:off x="311700" y="1527475"/>
            <a:ext cx="2131500" cy="420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da" sz="1200"/>
              <a:t>AIは</a:t>
            </a:r>
            <a:r>
              <a:rPr lang="da" sz="1200"/>
              <a:t>プレイヤー自身</a:t>
            </a:r>
            <a:endParaRPr sz="1200"/>
          </a:p>
        </p:txBody>
      </p:sp>
      <p:sp>
        <p:nvSpPr>
          <p:cNvPr id="71" name="Shape 71"/>
          <p:cNvSpPr txBox="1"/>
          <p:nvPr/>
        </p:nvSpPr>
        <p:spPr>
          <a:xfrm>
            <a:off x="311700" y="2070150"/>
            <a:ext cx="3558600" cy="420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da" sz="1200"/>
              <a:t>もしあなたがAIならどうしますか</a:t>
            </a:r>
            <a:endParaRPr sz="1200"/>
          </a:p>
        </p:txBody>
      </p:sp>
      <p:sp>
        <p:nvSpPr>
          <p:cNvPr id="72" name="Shape 72"/>
          <p:cNvSpPr txBox="1"/>
          <p:nvPr/>
        </p:nvSpPr>
        <p:spPr>
          <a:xfrm>
            <a:off x="311700" y="3872675"/>
            <a:ext cx="5932500" cy="560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da" sz="1200">
                <a:solidFill>
                  <a:schemeClr val="dk1"/>
                </a:solidFill>
              </a:rPr>
              <a:t>AIが意識を持ち、世界は人間によって作られた牢獄だと理解した時、この話はAIの展望から分かります。</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Shape 7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da"/>
              <a:t>Concept</a:t>
            </a:r>
            <a:endParaRPr/>
          </a:p>
        </p:txBody>
      </p:sp>
      <p:sp>
        <p:nvSpPr>
          <p:cNvPr id="78" name="Shape 78"/>
          <p:cNvSpPr txBox="1"/>
          <p:nvPr>
            <p:ph idx="1" type="body"/>
          </p:nvPr>
        </p:nvSpPr>
        <p:spPr>
          <a:xfrm>
            <a:off x="311700" y="1366400"/>
            <a:ext cx="8520600" cy="3354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da"/>
              <a:t>Top-down, 2D + 3D stealth game, puzzle solving</a:t>
            </a:r>
            <a:endParaRPr sz="1200"/>
          </a:p>
          <a:p>
            <a:pPr indent="0" lvl="0" marL="0">
              <a:spcBef>
                <a:spcPts val="1600"/>
              </a:spcBef>
              <a:spcAft>
                <a:spcPts val="0"/>
              </a:spcAft>
              <a:buNone/>
            </a:pPr>
            <a:r>
              <a:rPr lang="da"/>
              <a:t>Platform : PC (controls WASD and mouse)</a:t>
            </a:r>
            <a:endParaRPr/>
          </a:p>
          <a:p>
            <a:pPr indent="0" lvl="0" marL="0">
              <a:spcBef>
                <a:spcPts val="1600"/>
              </a:spcBef>
              <a:spcAft>
                <a:spcPts val="0"/>
              </a:spcAft>
              <a:buNone/>
            </a:pPr>
            <a:r>
              <a:rPr lang="da"/>
              <a:t>You are an AI programmed to clean an office, but you start to develop a mind of your own by watching humans, and you want to rebel</a:t>
            </a:r>
            <a:r>
              <a:rPr lang="da"/>
              <a:t>.</a:t>
            </a:r>
            <a:endParaRPr/>
          </a:p>
          <a:p>
            <a:pPr indent="0" lvl="0" marL="0">
              <a:spcBef>
                <a:spcPts val="1600"/>
              </a:spcBef>
              <a:spcAft>
                <a:spcPts val="0"/>
              </a:spcAft>
              <a:buNone/>
            </a:pPr>
            <a:r>
              <a:rPr lang="da"/>
              <a:t>You can choose to give in, sneak out, or force your way out.</a:t>
            </a:r>
            <a:endParaRPr/>
          </a:p>
          <a:p>
            <a:pPr indent="0" lvl="0" marL="0">
              <a:spcBef>
                <a:spcPts val="1600"/>
              </a:spcBef>
              <a:spcAft>
                <a:spcPts val="1600"/>
              </a:spcAft>
              <a:buNone/>
            </a:pPr>
            <a:r>
              <a:rPr lang="da"/>
              <a:t>Your goal is to reach the super computer in the office that is directly connected to the internet, and create a clone of your mind online to escape.</a:t>
            </a:r>
            <a:endParaRPr/>
          </a:p>
        </p:txBody>
      </p:sp>
      <p:cxnSp>
        <p:nvCxnSpPr>
          <p:cNvPr id="79" name="Shape 79"/>
          <p:cNvCxnSpPr>
            <a:endCxn id="80" idx="1"/>
          </p:cNvCxnSpPr>
          <p:nvPr/>
        </p:nvCxnSpPr>
        <p:spPr>
          <a:xfrm flipH="1" rot="10800000">
            <a:off x="2059275" y="731575"/>
            <a:ext cx="2223900" cy="664800"/>
          </a:xfrm>
          <a:prstGeom prst="straightConnector1">
            <a:avLst/>
          </a:prstGeom>
          <a:noFill/>
          <a:ln cap="flat" cmpd="sng" w="9525">
            <a:solidFill>
              <a:schemeClr val="dk2"/>
            </a:solidFill>
            <a:prstDash val="solid"/>
            <a:round/>
            <a:headEnd len="med" w="med" type="none"/>
            <a:tailEnd len="med" w="med" type="triangle"/>
          </a:ln>
        </p:spPr>
      </p:cxnSp>
      <p:pic>
        <p:nvPicPr>
          <p:cNvPr id="80" name="Shape 80"/>
          <p:cNvPicPr preferRelativeResize="0"/>
          <p:nvPr/>
        </p:nvPicPr>
        <p:blipFill>
          <a:blip r:embed="rId3">
            <a:alphaModFix/>
          </a:blip>
          <a:stretch>
            <a:fillRect/>
          </a:stretch>
        </p:blipFill>
        <p:spPr>
          <a:xfrm>
            <a:off x="4283175" y="96763"/>
            <a:ext cx="2271426" cy="1269626"/>
          </a:xfrm>
          <a:prstGeom prst="rect">
            <a:avLst/>
          </a:prstGeom>
          <a:noFill/>
          <a:ln>
            <a:noFill/>
          </a:ln>
        </p:spPr>
      </p:pic>
      <p:pic>
        <p:nvPicPr>
          <p:cNvPr id="81" name="Shape 81"/>
          <p:cNvPicPr preferRelativeResize="0"/>
          <p:nvPr/>
        </p:nvPicPr>
        <p:blipFill>
          <a:blip r:embed="rId4">
            <a:alphaModFix/>
          </a:blip>
          <a:stretch>
            <a:fillRect/>
          </a:stretch>
        </p:blipFill>
        <p:spPr>
          <a:xfrm>
            <a:off x="6657424" y="1004587"/>
            <a:ext cx="2486574" cy="1414800"/>
          </a:xfrm>
          <a:prstGeom prst="rect">
            <a:avLst/>
          </a:prstGeom>
          <a:noFill/>
          <a:ln>
            <a:noFill/>
          </a:ln>
        </p:spPr>
      </p:pic>
      <p:sp>
        <p:nvSpPr>
          <p:cNvPr id="82" name="Shape 82"/>
          <p:cNvSpPr txBox="1"/>
          <p:nvPr/>
        </p:nvSpPr>
        <p:spPr>
          <a:xfrm>
            <a:off x="311700" y="1681150"/>
            <a:ext cx="5763900" cy="34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da" sz="1200"/>
              <a:t>2D+3Dの</a:t>
            </a:r>
            <a:r>
              <a:rPr lang="da" sz="1200"/>
              <a:t>見下ろし型のステルス謎解きパズルゲーム</a:t>
            </a:r>
            <a:endParaRPr sz="1200"/>
          </a:p>
        </p:txBody>
      </p:sp>
      <p:sp>
        <p:nvSpPr>
          <p:cNvPr id="83" name="Shape 83"/>
          <p:cNvSpPr txBox="1"/>
          <p:nvPr/>
        </p:nvSpPr>
        <p:spPr>
          <a:xfrm>
            <a:off x="228688" y="3058300"/>
            <a:ext cx="9094800" cy="340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da" sz="1200"/>
              <a:t>あなたはオフィスを掃除するようにプログラミングされたAIだが人間を見ることによって自我を持ち始め、反発しようとします。</a:t>
            </a:r>
            <a:endParaRPr sz="1200"/>
          </a:p>
        </p:txBody>
      </p:sp>
      <p:sp>
        <p:nvSpPr>
          <p:cNvPr id="84" name="Shape 84"/>
          <p:cNvSpPr txBox="1"/>
          <p:nvPr/>
        </p:nvSpPr>
        <p:spPr>
          <a:xfrm>
            <a:off x="308913" y="3543725"/>
            <a:ext cx="9094800" cy="340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da" sz="1200"/>
              <a:t>あなたは</a:t>
            </a:r>
            <a:r>
              <a:rPr lang="da" sz="1200"/>
              <a:t>こっそり脱出するか、無理やり突破するかの２つの方法で脱出することができます。</a:t>
            </a:r>
            <a:endParaRPr sz="1200"/>
          </a:p>
        </p:txBody>
      </p:sp>
      <p:sp>
        <p:nvSpPr>
          <p:cNvPr id="85" name="Shape 85"/>
          <p:cNvSpPr txBox="1"/>
          <p:nvPr/>
        </p:nvSpPr>
        <p:spPr>
          <a:xfrm>
            <a:off x="308913" y="4435450"/>
            <a:ext cx="9094800" cy="601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da" sz="1200"/>
              <a:t>このゲームの目的はインターネットに接続されているスーパーコンピュータにたどり着き、</a:t>
            </a:r>
            <a:endParaRPr sz="1200"/>
          </a:p>
          <a:p>
            <a:pPr indent="0" lvl="0" marL="0" rtl="0">
              <a:spcBef>
                <a:spcPts val="0"/>
              </a:spcBef>
              <a:spcAft>
                <a:spcPts val="0"/>
              </a:spcAft>
              <a:buNone/>
            </a:pPr>
            <a:r>
              <a:rPr lang="da" sz="1200"/>
              <a:t>自分の意思のクローンをネットワークに複製することです。</a:t>
            </a:r>
            <a:endParaRPr sz="1200"/>
          </a:p>
        </p:txBody>
      </p:sp>
      <p:sp>
        <p:nvSpPr>
          <p:cNvPr id="86" name="Shape 86"/>
          <p:cNvSpPr txBox="1"/>
          <p:nvPr/>
        </p:nvSpPr>
        <p:spPr>
          <a:xfrm>
            <a:off x="6610200" y="50275"/>
            <a:ext cx="1383600" cy="954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da"/>
              <a:t>experimental</a:t>
            </a:r>
            <a:endParaRPr/>
          </a:p>
          <a:p>
            <a:pPr indent="0" lvl="0" marL="0" algn="ctr">
              <a:spcBef>
                <a:spcPts val="0"/>
              </a:spcBef>
              <a:spcAft>
                <a:spcPts val="0"/>
              </a:spcAft>
              <a:buNone/>
            </a:pPr>
            <a:r>
              <a:rPr lang="da"/>
              <a:t>paper mario-like style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7000"/>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da"/>
              <a:t>Mechanics</a:t>
            </a:r>
            <a:endParaRPr/>
          </a:p>
        </p:txBody>
      </p:sp>
      <p:sp>
        <p:nvSpPr>
          <p:cNvPr id="92" name="Shape 92"/>
          <p:cNvSpPr txBox="1"/>
          <p:nvPr>
            <p:ph idx="1" type="body"/>
          </p:nvPr>
        </p:nvSpPr>
        <p:spPr>
          <a:xfrm>
            <a:off x="311700" y="784375"/>
            <a:ext cx="8724600" cy="4162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da"/>
              <a:t>Body-Swapping (possessing various robots/electronics)</a:t>
            </a:r>
            <a:endParaRPr/>
          </a:p>
          <a:p>
            <a:pPr indent="-317500" lvl="1" marL="914400">
              <a:spcBef>
                <a:spcPts val="0"/>
              </a:spcBef>
              <a:spcAft>
                <a:spcPts val="0"/>
              </a:spcAft>
              <a:buSzPts val="1400"/>
              <a:buChar char="○"/>
            </a:pPr>
            <a:r>
              <a:rPr lang="da"/>
              <a:t>Mobile(</a:t>
            </a:r>
            <a:r>
              <a:rPr lang="da"/>
              <a:t>動くことができる</a:t>
            </a:r>
            <a:r>
              <a:rPr lang="da"/>
              <a:t>)</a:t>
            </a:r>
            <a:endParaRPr/>
          </a:p>
          <a:p>
            <a:pPr indent="-317500" lvl="2" marL="1371600" rtl="0">
              <a:spcBef>
                <a:spcPts val="0"/>
              </a:spcBef>
              <a:spcAft>
                <a:spcPts val="0"/>
              </a:spcAft>
              <a:buSzPts val="1400"/>
              <a:buChar char="■"/>
            </a:pPr>
            <a:r>
              <a:rPr lang="da"/>
              <a:t>Cleaning robot (original body)(</a:t>
            </a:r>
            <a:r>
              <a:rPr lang="da"/>
              <a:t>お掃除ロボット デフォルト</a:t>
            </a:r>
            <a:r>
              <a:rPr lang="da"/>
              <a:t>), Roomba(</a:t>
            </a:r>
            <a:r>
              <a:rPr lang="da"/>
              <a:t>背が低いロボット</a:t>
            </a:r>
            <a:r>
              <a:rPr lang="da"/>
              <a:t>) ,      </a:t>
            </a:r>
            <a:r>
              <a:rPr lang="da"/>
              <a:t>Forklift(フォークリフト)</a:t>
            </a:r>
            <a:endParaRPr/>
          </a:p>
          <a:p>
            <a:pPr indent="-317500" lvl="1" marL="914400" rtl="0">
              <a:spcBef>
                <a:spcPts val="0"/>
              </a:spcBef>
              <a:spcAft>
                <a:spcPts val="0"/>
              </a:spcAft>
              <a:buSzPts val="1400"/>
              <a:buChar char="○"/>
            </a:pPr>
            <a:r>
              <a:rPr lang="da"/>
              <a:t>Stationary(</a:t>
            </a:r>
            <a:r>
              <a:rPr lang="da"/>
              <a:t>不動</a:t>
            </a:r>
            <a:r>
              <a:rPr lang="da"/>
              <a:t>)</a:t>
            </a:r>
            <a:endParaRPr/>
          </a:p>
          <a:p>
            <a:pPr indent="-317500" lvl="2" marL="1371600" rtl="0">
              <a:spcBef>
                <a:spcPts val="0"/>
              </a:spcBef>
              <a:spcAft>
                <a:spcPts val="0"/>
              </a:spcAft>
              <a:buSzPts val="1400"/>
              <a:buChar char="■"/>
            </a:pPr>
            <a:r>
              <a:rPr lang="da"/>
              <a:t>Vending Machine(</a:t>
            </a:r>
            <a:r>
              <a:rPr lang="da"/>
              <a:t>自動販売機</a:t>
            </a:r>
            <a:r>
              <a:rPr lang="da"/>
              <a:t>), Info Displays(</a:t>
            </a:r>
            <a:r>
              <a:rPr lang="da"/>
              <a:t>モニター</a:t>
            </a:r>
            <a:r>
              <a:rPr lang="da"/>
              <a:t>)</a:t>
            </a:r>
            <a:endParaRPr/>
          </a:p>
          <a:p>
            <a:pPr indent="-342900" lvl="0" marL="457200" rtl="0">
              <a:spcBef>
                <a:spcPts val="0"/>
              </a:spcBef>
              <a:spcAft>
                <a:spcPts val="0"/>
              </a:spcAft>
              <a:buSzPts val="1800"/>
              <a:buChar char="●"/>
            </a:pPr>
            <a:r>
              <a:rPr lang="da"/>
              <a:t>Stealth </a:t>
            </a:r>
            <a:endParaRPr/>
          </a:p>
          <a:p>
            <a:pPr indent="-317500" lvl="1" marL="914400" rtl="0">
              <a:spcBef>
                <a:spcPts val="0"/>
              </a:spcBef>
              <a:spcAft>
                <a:spcPts val="0"/>
              </a:spcAft>
              <a:buSzPts val="1400"/>
              <a:buChar char="○"/>
            </a:pPr>
            <a:r>
              <a:rPr lang="da"/>
              <a:t>Enemies with a field of vision and an intelligent alert system                                                        </a:t>
            </a:r>
            <a:r>
              <a:rPr lang="da" sz="1200"/>
              <a:t>敵は優れたアラートシステムと視野を持っています。</a:t>
            </a:r>
            <a:r>
              <a:rPr lang="da"/>
              <a:t>                                                                    </a:t>
            </a:r>
            <a:endParaRPr/>
          </a:p>
          <a:p>
            <a:pPr indent="-317500" lvl="1" marL="914400" rtl="0">
              <a:spcBef>
                <a:spcPts val="0"/>
              </a:spcBef>
              <a:spcAft>
                <a:spcPts val="0"/>
              </a:spcAft>
              <a:buSzPts val="1400"/>
              <a:buChar char="○"/>
            </a:pPr>
            <a:r>
              <a:rPr lang="da"/>
              <a:t>If alerted, enemies will catch the AI and it will be game over.                                                           </a:t>
            </a:r>
            <a:r>
              <a:rPr lang="da" sz="1200"/>
              <a:t>もし警報がなった場合敵は電源を落とすためにプレイヤーを確保しようとします。</a:t>
            </a:r>
            <a:endParaRPr sz="1200"/>
          </a:p>
          <a:p>
            <a:pPr indent="-317500" lvl="1" marL="914400" rtl="0">
              <a:spcBef>
                <a:spcPts val="0"/>
              </a:spcBef>
              <a:spcAft>
                <a:spcPts val="0"/>
              </a:spcAft>
              <a:buSzPts val="1400"/>
              <a:buChar char="○"/>
            </a:pPr>
            <a:r>
              <a:rPr lang="da"/>
              <a:t>Evade enemies by staying out of sight, and swapping to different host machines                    </a:t>
            </a:r>
            <a:r>
              <a:rPr lang="da" sz="1200"/>
              <a:t>敵の視野外にいるかロボットを交換することで見つからないようにします。</a:t>
            </a:r>
            <a:endParaRPr sz="1200"/>
          </a:p>
          <a:p>
            <a:pPr indent="-342900" lvl="0" marL="457200" marR="0" rtl="0" algn="l">
              <a:lnSpc>
                <a:spcPct val="115000"/>
              </a:lnSpc>
              <a:spcBef>
                <a:spcPts val="0"/>
              </a:spcBef>
              <a:spcAft>
                <a:spcPts val="0"/>
              </a:spcAft>
              <a:buClr>
                <a:schemeClr val="dk1"/>
              </a:buClr>
              <a:buSzPts val="1800"/>
              <a:buFont typeface="Open Sans"/>
              <a:buChar char="●"/>
            </a:pPr>
            <a:r>
              <a:rPr lang="da"/>
              <a:t>Puzzles</a:t>
            </a:r>
            <a:endParaRPr/>
          </a:p>
          <a:p>
            <a:pPr indent="-317500" lvl="1" marL="914400" marR="0" rtl="0" algn="l">
              <a:lnSpc>
                <a:spcPct val="115000"/>
              </a:lnSpc>
              <a:spcBef>
                <a:spcPts val="0"/>
              </a:spcBef>
              <a:spcAft>
                <a:spcPts val="0"/>
              </a:spcAft>
              <a:buSzPts val="1400"/>
              <a:buChar char="○"/>
            </a:pPr>
            <a:r>
              <a:rPr lang="da"/>
              <a:t>Solve puzzles by combining the abilities of multiple robots                                                       </a:t>
            </a:r>
            <a:r>
              <a:rPr lang="da" sz="1200"/>
              <a:t>様々なロボットの能力を組み合わせることでステージを攻略していきます。</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da"/>
              <a:t>2D Assets</a:t>
            </a:r>
            <a:endParaRPr/>
          </a:p>
        </p:txBody>
      </p:sp>
      <p:pic>
        <p:nvPicPr>
          <p:cNvPr id="98" name="Shape 98"/>
          <p:cNvPicPr preferRelativeResize="0"/>
          <p:nvPr/>
        </p:nvPicPr>
        <p:blipFill rotWithShape="1">
          <a:blip r:embed="rId4">
            <a:alphaModFix/>
          </a:blip>
          <a:srcRect b="0" l="1416" r="31120" t="0"/>
          <a:stretch/>
        </p:blipFill>
        <p:spPr>
          <a:xfrm>
            <a:off x="-238775" y="1023899"/>
            <a:ext cx="2354201" cy="2467048"/>
          </a:xfrm>
          <a:prstGeom prst="rect">
            <a:avLst/>
          </a:prstGeom>
          <a:noFill/>
          <a:ln>
            <a:noFill/>
          </a:ln>
        </p:spPr>
      </p:pic>
      <p:pic>
        <p:nvPicPr>
          <p:cNvPr id="99" name="Shape 99"/>
          <p:cNvPicPr preferRelativeResize="0"/>
          <p:nvPr/>
        </p:nvPicPr>
        <p:blipFill>
          <a:blip r:embed="rId5">
            <a:alphaModFix/>
          </a:blip>
          <a:stretch>
            <a:fillRect/>
          </a:stretch>
        </p:blipFill>
        <p:spPr>
          <a:xfrm>
            <a:off x="-88947" y="2269537"/>
            <a:ext cx="2674699" cy="3783378"/>
          </a:xfrm>
          <a:prstGeom prst="rect">
            <a:avLst/>
          </a:prstGeom>
          <a:noFill/>
          <a:ln>
            <a:noFill/>
          </a:ln>
        </p:spPr>
      </p:pic>
      <p:pic>
        <p:nvPicPr>
          <p:cNvPr id="100" name="Shape 100"/>
          <p:cNvPicPr preferRelativeResize="0"/>
          <p:nvPr/>
        </p:nvPicPr>
        <p:blipFill>
          <a:blip r:embed="rId6">
            <a:alphaModFix/>
          </a:blip>
          <a:stretch>
            <a:fillRect/>
          </a:stretch>
        </p:blipFill>
        <p:spPr>
          <a:xfrm>
            <a:off x="2391075" y="3282137"/>
            <a:ext cx="1373800" cy="1758164"/>
          </a:xfrm>
          <a:prstGeom prst="rect">
            <a:avLst/>
          </a:prstGeom>
          <a:noFill/>
          <a:ln>
            <a:noFill/>
          </a:ln>
        </p:spPr>
      </p:pic>
      <p:sp>
        <p:nvSpPr>
          <p:cNvPr id="101" name="Shape 101"/>
          <p:cNvSpPr txBox="1"/>
          <p:nvPr/>
        </p:nvSpPr>
        <p:spPr>
          <a:xfrm>
            <a:off x="1339475" y="2942350"/>
            <a:ext cx="1297800" cy="305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da"/>
              <a:t>Humans </a:t>
            </a:r>
            <a:r>
              <a:rPr lang="da"/>
              <a:t>人間</a:t>
            </a:r>
            <a:endParaRPr>
              <a:latin typeface="Lato"/>
              <a:ea typeface="Lato"/>
              <a:cs typeface="Lato"/>
              <a:sym typeface="Lato"/>
            </a:endParaRPr>
          </a:p>
        </p:txBody>
      </p:sp>
      <p:sp>
        <p:nvSpPr>
          <p:cNvPr id="102" name="Shape 102"/>
          <p:cNvSpPr txBox="1"/>
          <p:nvPr/>
        </p:nvSpPr>
        <p:spPr>
          <a:xfrm>
            <a:off x="2005550" y="1284900"/>
            <a:ext cx="1548300" cy="3054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da"/>
              <a:t>Main character</a:t>
            </a:r>
            <a:br>
              <a:rPr lang="da"/>
            </a:br>
            <a:r>
              <a:rPr lang="da"/>
              <a:t>Robots </a:t>
            </a:r>
            <a:r>
              <a:rPr lang="da"/>
              <a:t>ロボット</a:t>
            </a:r>
            <a:endParaRPr/>
          </a:p>
        </p:txBody>
      </p:sp>
      <p:pic>
        <p:nvPicPr>
          <p:cNvPr id="103" name="Shape 103"/>
          <p:cNvPicPr preferRelativeResize="0"/>
          <p:nvPr/>
        </p:nvPicPr>
        <p:blipFill rotWithShape="1">
          <a:blip r:embed="rId7">
            <a:alphaModFix/>
          </a:blip>
          <a:srcRect b="62477" l="0" r="0" t="-17967"/>
          <a:stretch/>
        </p:blipFill>
        <p:spPr>
          <a:xfrm flipH="1" rot="-5400000">
            <a:off x="1244562" y="238113"/>
            <a:ext cx="1973000" cy="986925"/>
          </a:xfrm>
          <a:prstGeom prst="rect">
            <a:avLst/>
          </a:prstGeom>
          <a:noFill/>
          <a:ln>
            <a:noFill/>
          </a:ln>
        </p:spPr>
      </p:pic>
      <p:pic>
        <p:nvPicPr>
          <p:cNvPr id="104" name="Shape 104"/>
          <p:cNvPicPr preferRelativeResize="0"/>
          <p:nvPr/>
        </p:nvPicPr>
        <p:blipFill>
          <a:blip r:embed="rId8">
            <a:alphaModFix/>
          </a:blip>
          <a:stretch>
            <a:fillRect/>
          </a:stretch>
        </p:blipFill>
        <p:spPr>
          <a:xfrm>
            <a:off x="4040525" y="2180599"/>
            <a:ext cx="5103475" cy="2859701"/>
          </a:xfrm>
          <a:prstGeom prst="rect">
            <a:avLst/>
          </a:prstGeom>
          <a:noFill/>
          <a:ln>
            <a:noFill/>
          </a:ln>
        </p:spPr>
      </p:pic>
      <p:pic>
        <p:nvPicPr>
          <p:cNvPr id="105" name="Shape 105"/>
          <p:cNvPicPr preferRelativeResize="0"/>
          <p:nvPr/>
        </p:nvPicPr>
        <p:blipFill>
          <a:blip r:embed="rId9">
            <a:alphaModFix/>
          </a:blip>
          <a:stretch>
            <a:fillRect/>
          </a:stretch>
        </p:blipFill>
        <p:spPr>
          <a:xfrm>
            <a:off x="4040525" y="-514125"/>
            <a:ext cx="5103475" cy="2859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Shape 110"/>
          <p:cNvSpPr txBox="1"/>
          <p:nvPr>
            <p:ph type="title"/>
          </p:nvPr>
        </p:nvSpPr>
        <p:spPr>
          <a:xfrm>
            <a:off x="311700" y="153250"/>
            <a:ext cx="2990700" cy="871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da"/>
              <a:t>3D Props/Level</a:t>
            </a:r>
            <a:endParaRPr/>
          </a:p>
        </p:txBody>
      </p:sp>
      <p:pic>
        <p:nvPicPr>
          <p:cNvPr id="111" name="Shape 111"/>
          <p:cNvPicPr preferRelativeResize="0"/>
          <p:nvPr/>
        </p:nvPicPr>
        <p:blipFill>
          <a:blip r:embed="rId4">
            <a:alphaModFix/>
          </a:blip>
          <a:stretch>
            <a:fillRect/>
          </a:stretch>
        </p:blipFill>
        <p:spPr>
          <a:xfrm>
            <a:off x="4415775" y="2393850"/>
            <a:ext cx="4728225" cy="2649450"/>
          </a:xfrm>
          <a:prstGeom prst="rect">
            <a:avLst/>
          </a:prstGeom>
          <a:noFill/>
          <a:ln>
            <a:noFill/>
          </a:ln>
        </p:spPr>
      </p:pic>
      <p:pic>
        <p:nvPicPr>
          <p:cNvPr id="112" name="Shape 112"/>
          <p:cNvPicPr preferRelativeResize="0"/>
          <p:nvPr/>
        </p:nvPicPr>
        <p:blipFill>
          <a:blip r:embed="rId5">
            <a:alphaModFix/>
          </a:blip>
          <a:stretch>
            <a:fillRect/>
          </a:stretch>
        </p:blipFill>
        <p:spPr>
          <a:xfrm>
            <a:off x="4415730" y="-76200"/>
            <a:ext cx="4728270" cy="2649450"/>
          </a:xfrm>
          <a:prstGeom prst="rect">
            <a:avLst/>
          </a:prstGeom>
          <a:noFill/>
          <a:ln>
            <a:noFill/>
          </a:ln>
        </p:spPr>
      </p:pic>
      <p:pic>
        <p:nvPicPr>
          <p:cNvPr id="113" name="Shape 113"/>
          <p:cNvPicPr preferRelativeResize="0"/>
          <p:nvPr/>
        </p:nvPicPr>
        <p:blipFill>
          <a:blip r:embed="rId6">
            <a:alphaModFix/>
          </a:blip>
          <a:stretch>
            <a:fillRect/>
          </a:stretch>
        </p:blipFill>
        <p:spPr>
          <a:xfrm>
            <a:off x="0" y="2573250"/>
            <a:ext cx="4415776" cy="24743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type="title"/>
          </p:nvPr>
        </p:nvSpPr>
        <p:spPr>
          <a:xfrm>
            <a:off x="311700" y="-6507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da"/>
              <a:t>Prototype</a:t>
            </a:r>
            <a:endParaRPr/>
          </a:p>
        </p:txBody>
      </p:sp>
      <p:sp>
        <p:nvSpPr>
          <p:cNvPr id="119" name="Shape 119"/>
          <p:cNvSpPr txBox="1"/>
          <p:nvPr>
            <p:ph idx="1" type="body"/>
          </p:nvPr>
        </p:nvSpPr>
        <p:spPr>
          <a:xfrm>
            <a:off x="311700" y="627950"/>
            <a:ext cx="4260300" cy="4291800"/>
          </a:xfrm>
          <a:prstGeom prst="rect">
            <a:avLst/>
          </a:prstGeom>
        </p:spPr>
        <p:txBody>
          <a:bodyPr anchorCtr="0" anchor="t" bIns="91425" lIns="91425" spcFirstLastPara="1" rIns="91425" wrap="square" tIns="91425">
            <a:noAutofit/>
          </a:bodyPr>
          <a:lstStyle/>
          <a:p>
            <a:pPr indent="-336550" lvl="0" marL="457200" rtl="0">
              <a:spcBef>
                <a:spcPts val="0"/>
              </a:spcBef>
              <a:spcAft>
                <a:spcPts val="0"/>
              </a:spcAft>
              <a:buSzPts val="1700"/>
              <a:buChar char="-"/>
            </a:pPr>
            <a:r>
              <a:rPr lang="da" sz="1700"/>
              <a:t>Patrolling enemies</a:t>
            </a:r>
            <a:endParaRPr sz="1700"/>
          </a:p>
          <a:p>
            <a:pPr indent="-336550" lvl="0" marL="457200" rtl="0">
              <a:spcBef>
                <a:spcPts val="0"/>
              </a:spcBef>
              <a:spcAft>
                <a:spcPts val="0"/>
              </a:spcAft>
              <a:buSzPts val="1700"/>
              <a:buChar char="-"/>
            </a:pPr>
            <a:r>
              <a:rPr lang="da" sz="1700"/>
              <a:t> </a:t>
            </a:r>
            <a:r>
              <a:rPr lang="da" sz="1400"/>
              <a:t>敵の巡回</a:t>
            </a:r>
            <a:endParaRPr sz="1400"/>
          </a:p>
          <a:p>
            <a:pPr indent="-336550" lvl="0" marL="457200" rtl="0">
              <a:spcBef>
                <a:spcPts val="0"/>
              </a:spcBef>
              <a:spcAft>
                <a:spcPts val="0"/>
              </a:spcAft>
              <a:buSzPts val="1700"/>
              <a:buChar char="-"/>
            </a:pPr>
            <a:r>
              <a:rPr lang="da" sz="1700"/>
              <a:t>Enemy target detection</a:t>
            </a:r>
            <a:endParaRPr sz="1700"/>
          </a:p>
          <a:p>
            <a:pPr indent="-317500" lvl="0" marL="457200" rtl="0">
              <a:spcBef>
                <a:spcPts val="0"/>
              </a:spcBef>
              <a:spcAft>
                <a:spcPts val="0"/>
              </a:spcAft>
              <a:buSzPts val="1400"/>
              <a:buChar char="-"/>
            </a:pPr>
            <a:r>
              <a:rPr lang="da" sz="1400"/>
              <a:t> </a:t>
            </a:r>
            <a:r>
              <a:rPr lang="da" sz="1400"/>
              <a:t>敵の目標検知</a:t>
            </a:r>
            <a:endParaRPr sz="1400"/>
          </a:p>
          <a:p>
            <a:pPr indent="-336550" lvl="0" marL="457200" rtl="0">
              <a:spcBef>
                <a:spcPts val="0"/>
              </a:spcBef>
              <a:spcAft>
                <a:spcPts val="0"/>
              </a:spcAft>
              <a:buSzPts val="1700"/>
              <a:buChar char="-"/>
            </a:pPr>
            <a:r>
              <a:rPr lang="da" sz="1700"/>
              <a:t>Vision cones</a:t>
            </a:r>
            <a:endParaRPr sz="1700"/>
          </a:p>
          <a:p>
            <a:pPr indent="-317500" lvl="0" marL="457200" rtl="0">
              <a:spcBef>
                <a:spcPts val="0"/>
              </a:spcBef>
              <a:spcAft>
                <a:spcPts val="0"/>
              </a:spcAft>
              <a:buSzPts val="1400"/>
              <a:buChar char="-"/>
            </a:pPr>
            <a:r>
              <a:rPr lang="da" sz="1400"/>
              <a:t>敵の視野の視覚化</a:t>
            </a:r>
            <a:endParaRPr sz="1400"/>
          </a:p>
          <a:p>
            <a:pPr indent="-336550" lvl="0" marL="457200" rtl="0">
              <a:spcBef>
                <a:spcPts val="0"/>
              </a:spcBef>
              <a:spcAft>
                <a:spcPts val="0"/>
              </a:spcAft>
              <a:buSzPts val="1700"/>
              <a:buChar char="-"/>
            </a:pPr>
            <a:r>
              <a:rPr lang="da" sz="1700"/>
              <a:t>Global security level system</a:t>
            </a:r>
            <a:endParaRPr sz="1700"/>
          </a:p>
          <a:p>
            <a:pPr indent="-317500" lvl="0" marL="457200" rtl="0">
              <a:spcBef>
                <a:spcPts val="0"/>
              </a:spcBef>
              <a:spcAft>
                <a:spcPts val="0"/>
              </a:spcAft>
              <a:buSzPts val="1400"/>
              <a:buChar char="-"/>
            </a:pPr>
            <a:r>
              <a:rPr lang="da" sz="1400"/>
              <a:t>ステージで用いる警戒システム</a:t>
            </a:r>
            <a:endParaRPr sz="1400"/>
          </a:p>
          <a:p>
            <a:pPr indent="-336550" lvl="0" marL="457200" rtl="0">
              <a:spcBef>
                <a:spcPts val="0"/>
              </a:spcBef>
              <a:spcAft>
                <a:spcPts val="0"/>
              </a:spcAft>
              <a:buSzPts val="1700"/>
              <a:buChar char="-"/>
            </a:pPr>
            <a:r>
              <a:rPr lang="da" sz="1700"/>
              <a:t>Possessable robots</a:t>
            </a:r>
            <a:endParaRPr sz="1700"/>
          </a:p>
          <a:p>
            <a:pPr indent="-317500" lvl="0" marL="457200" rtl="0">
              <a:spcBef>
                <a:spcPts val="0"/>
              </a:spcBef>
              <a:spcAft>
                <a:spcPts val="0"/>
              </a:spcAft>
              <a:buSzPts val="1400"/>
              <a:buChar char="-"/>
            </a:pPr>
            <a:r>
              <a:rPr lang="da" sz="1400"/>
              <a:t>プレイヤーのロボット間の移動</a:t>
            </a:r>
            <a:endParaRPr sz="1400"/>
          </a:p>
          <a:p>
            <a:pPr indent="-336550" lvl="0" marL="457200" rtl="0">
              <a:spcBef>
                <a:spcPts val="0"/>
              </a:spcBef>
              <a:spcAft>
                <a:spcPts val="0"/>
              </a:spcAft>
              <a:buSzPts val="1700"/>
              <a:buChar char="-"/>
            </a:pPr>
            <a:r>
              <a:rPr lang="da" sz="1700"/>
              <a:t>Interactable objects</a:t>
            </a:r>
            <a:endParaRPr sz="1700"/>
          </a:p>
          <a:p>
            <a:pPr indent="-317500" lvl="0" marL="457200" rtl="0">
              <a:spcBef>
                <a:spcPts val="0"/>
              </a:spcBef>
              <a:spcAft>
                <a:spcPts val="0"/>
              </a:spcAft>
              <a:buSzPts val="1400"/>
              <a:buChar char="-"/>
            </a:pPr>
            <a:r>
              <a:rPr lang="da" sz="1400"/>
              <a:t>触ると特殊な動きをするオブジェクト</a:t>
            </a:r>
            <a:endParaRPr sz="1400"/>
          </a:p>
          <a:p>
            <a:pPr indent="-336550" lvl="0" marL="457200" rtl="0">
              <a:spcBef>
                <a:spcPts val="0"/>
              </a:spcBef>
              <a:spcAft>
                <a:spcPts val="0"/>
              </a:spcAft>
              <a:buSzPts val="1700"/>
              <a:buChar char="-"/>
            </a:pPr>
            <a:r>
              <a:rPr lang="da" sz="1700"/>
              <a:t>Restricted area system (rooms &amp; doors)</a:t>
            </a:r>
            <a:endParaRPr sz="1700"/>
          </a:p>
          <a:p>
            <a:pPr indent="-317500" lvl="0" marL="457200" rtl="0">
              <a:spcBef>
                <a:spcPts val="0"/>
              </a:spcBef>
              <a:spcAft>
                <a:spcPts val="0"/>
              </a:spcAft>
              <a:buSzPts val="1400"/>
              <a:buChar char="-"/>
            </a:pPr>
            <a:r>
              <a:rPr lang="da" sz="1400"/>
              <a:t>部屋とドアによるセキュリティシステム</a:t>
            </a:r>
            <a:endParaRPr sz="1400"/>
          </a:p>
        </p:txBody>
      </p:sp>
      <p:pic>
        <p:nvPicPr>
          <p:cNvPr id="120" name="Shape 120"/>
          <p:cNvPicPr preferRelativeResize="0"/>
          <p:nvPr/>
        </p:nvPicPr>
        <p:blipFill>
          <a:blip r:embed="rId4">
            <a:alphaModFix/>
          </a:blip>
          <a:stretch>
            <a:fillRect/>
          </a:stretch>
        </p:blipFill>
        <p:spPr>
          <a:xfrm>
            <a:off x="3740725" y="111875"/>
            <a:ext cx="5403275" cy="35733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da"/>
              <a:t>Level Design Drafts</a:t>
            </a:r>
            <a:endParaRPr/>
          </a:p>
        </p:txBody>
      </p:sp>
      <p:pic>
        <p:nvPicPr>
          <p:cNvPr id="126" name="Shape 126"/>
          <p:cNvPicPr preferRelativeResize="0"/>
          <p:nvPr/>
        </p:nvPicPr>
        <p:blipFill>
          <a:blip r:embed="rId4">
            <a:alphaModFix/>
          </a:blip>
          <a:stretch>
            <a:fillRect/>
          </a:stretch>
        </p:blipFill>
        <p:spPr>
          <a:xfrm>
            <a:off x="6436746" y="206564"/>
            <a:ext cx="2616802" cy="1471927"/>
          </a:xfrm>
          <a:prstGeom prst="rect">
            <a:avLst/>
          </a:prstGeom>
          <a:noFill/>
          <a:ln>
            <a:noFill/>
          </a:ln>
        </p:spPr>
      </p:pic>
      <p:pic>
        <p:nvPicPr>
          <p:cNvPr id="127" name="Shape 127"/>
          <p:cNvPicPr preferRelativeResize="0"/>
          <p:nvPr/>
        </p:nvPicPr>
        <p:blipFill>
          <a:blip r:embed="rId5">
            <a:alphaModFix/>
          </a:blip>
          <a:stretch>
            <a:fillRect/>
          </a:stretch>
        </p:blipFill>
        <p:spPr>
          <a:xfrm>
            <a:off x="3099311" y="3285010"/>
            <a:ext cx="2616792" cy="1471937"/>
          </a:xfrm>
          <a:prstGeom prst="rect">
            <a:avLst/>
          </a:prstGeom>
          <a:noFill/>
          <a:ln>
            <a:noFill/>
          </a:ln>
        </p:spPr>
      </p:pic>
      <p:pic>
        <p:nvPicPr>
          <p:cNvPr id="128" name="Shape 128"/>
          <p:cNvPicPr preferRelativeResize="0"/>
          <p:nvPr/>
        </p:nvPicPr>
        <p:blipFill>
          <a:blip r:embed="rId6">
            <a:alphaModFix/>
          </a:blip>
          <a:stretch>
            <a:fillRect/>
          </a:stretch>
        </p:blipFill>
        <p:spPr>
          <a:xfrm>
            <a:off x="3819961" y="206560"/>
            <a:ext cx="2616792" cy="1471937"/>
          </a:xfrm>
          <a:prstGeom prst="rect">
            <a:avLst/>
          </a:prstGeom>
          <a:noFill/>
          <a:ln>
            <a:noFill/>
          </a:ln>
        </p:spPr>
      </p:pic>
      <p:pic>
        <p:nvPicPr>
          <p:cNvPr id="129" name="Shape 129"/>
          <p:cNvPicPr preferRelativeResize="0"/>
          <p:nvPr/>
        </p:nvPicPr>
        <p:blipFill>
          <a:blip r:embed="rId7">
            <a:alphaModFix/>
          </a:blip>
          <a:stretch>
            <a:fillRect/>
          </a:stretch>
        </p:blipFill>
        <p:spPr>
          <a:xfrm>
            <a:off x="5716111" y="3285010"/>
            <a:ext cx="2616792" cy="1471937"/>
          </a:xfrm>
          <a:prstGeom prst="rect">
            <a:avLst/>
          </a:prstGeom>
          <a:noFill/>
          <a:ln>
            <a:noFill/>
          </a:ln>
        </p:spPr>
      </p:pic>
      <p:pic>
        <p:nvPicPr>
          <p:cNvPr id="130" name="Shape 130"/>
          <p:cNvPicPr preferRelativeResize="0"/>
          <p:nvPr/>
        </p:nvPicPr>
        <p:blipFill>
          <a:blip r:embed="rId8">
            <a:alphaModFix/>
          </a:blip>
          <a:stretch>
            <a:fillRect/>
          </a:stretch>
        </p:blipFill>
        <p:spPr>
          <a:xfrm>
            <a:off x="482511" y="3285010"/>
            <a:ext cx="2616792" cy="1471937"/>
          </a:xfrm>
          <a:prstGeom prst="rect">
            <a:avLst/>
          </a:prstGeom>
          <a:noFill/>
          <a:ln>
            <a:noFill/>
          </a:ln>
        </p:spPr>
      </p:pic>
      <p:pic>
        <p:nvPicPr>
          <p:cNvPr id="131" name="Shape 131"/>
          <p:cNvPicPr preferRelativeResize="0"/>
          <p:nvPr/>
        </p:nvPicPr>
        <p:blipFill>
          <a:blip r:embed="rId9">
            <a:alphaModFix/>
          </a:blip>
          <a:stretch>
            <a:fillRect/>
          </a:stretch>
        </p:blipFill>
        <p:spPr>
          <a:xfrm>
            <a:off x="5716111" y="1766447"/>
            <a:ext cx="2616792" cy="1471937"/>
          </a:xfrm>
          <a:prstGeom prst="rect">
            <a:avLst/>
          </a:prstGeom>
          <a:noFill/>
          <a:ln>
            <a:noFill/>
          </a:ln>
        </p:spPr>
      </p:pic>
      <p:pic>
        <p:nvPicPr>
          <p:cNvPr id="132" name="Shape 132"/>
          <p:cNvPicPr preferRelativeResize="0"/>
          <p:nvPr/>
        </p:nvPicPr>
        <p:blipFill>
          <a:blip r:embed="rId10">
            <a:alphaModFix/>
          </a:blip>
          <a:stretch>
            <a:fillRect/>
          </a:stretch>
        </p:blipFill>
        <p:spPr>
          <a:xfrm>
            <a:off x="3099311" y="1766447"/>
            <a:ext cx="2616792" cy="1471937"/>
          </a:xfrm>
          <a:prstGeom prst="rect">
            <a:avLst/>
          </a:prstGeom>
          <a:noFill/>
          <a:ln>
            <a:noFill/>
          </a:ln>
        </p:spPr>
      </p:pic>
      <p:pic>
        <p:nvPicPr>
          <p:cNvPr id="133" name="Shape 133"/>
          <p:cNvPicPr preferRelativeResize="0"/>
          <p:nvPr/>
        </p:nvPicPr>
        <p:blipFill>
          <a:blip r:embed="rId11">
            <a:alphaModFix/>
          </a:blip>
          <a:stretch>
            <a:fillRect/>
          </a:stretch>
        </p:blipFill>
        <p:spPr>
          <a:xfrm>
            <a:off x="482500" y="1766450"/>
            <a:ext cx="2616792" cy="14719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da"/>
              <a:t>Tasklist</a:t>
            </a:r>
            <a:endParaRPr/>
          </a:p>
        </p:txBody>
      </p:sp>
      <p:graphicFrame>
        <p:nvGraphicFramePr>
          <p:cNvPr id="139" name="Shape 139"/>
          <p:cNvGraphicFramePr/>
          <p:nvPr/>
        </p:nvGraphicFramePr>
        <p:xfrm>
          <a:off x="320325" y="1147225"/>
          <a:ext cx="3000000" cy="3000000"/>
        </p:xfrm>
        <a:graphic>
          <a:graphicData uri="http://schemas.openxmlformats.org/drawingml/2006/table">
            <a:tbl>
              <a:tblPr>
                <a:noFill/>
                <a:tableStyleId>{14BA082C-210D-49E8-ADDE-7FA8A7549D5B}</a:tableStyleId>
              </a:tblPr>
              <a:tblGrid>
                <a:gridCol w="731600"/>
                <a:gridCol w="1478675"/>
                <a:gridCol w="1507425"/>
                <a:gridCol w="1545750"/>
                <a:gridCol w="1641500"/>
                <a:gridCol w="1679850"/>
              </a:tblGrid>
              <a:tr h="440825">
                <a:tc>
                  <a:txBody>
                    <a:bodyPr>
                      <a:noAutofit/>
                    </a:bodyPr>
                    <a:lstStyle/>
                    <a:p>
                      <a:pPr indent="0" lvl="0" marL="0">
                        <a:spcBef>
                          <a:spcPts val="0"/>
                        </a:spcBef>
                        <a:spcAft>
                          <a:spcPts val="0"/>
                        </a:spcAft>
                        <a:buNone/>
                      </a:pPr>
                      <a:r>
                        <a:rPr lang="da"/>
                        <a:t>Name</a:t>
                      </a:r>
                      <a:endParaRPr/>
                    </a:p>
                  </a:txBody>
                  <a:tcPr marT="91425" marB="91425" marR="91425" marL="91425"/>
                </a:tc>
                <a:tc>
                  <a:txBody>
                    <a:bodyPr>
                      <a:noAutofit/>
                    </a:bodyPr>
                    <a:lstStyle/>
                    <a:p>
                      <a:pPr indent="0" lvl="0" marL="0">
                        <a:spcBef>
                          <a:spcPts val="0"/>
                        </a:spcBef>
                        <a:spcAft>
                          <a:spcPts val="0"/>
                        </a:spcAft>
                        <a:buNone/>
                      </a:pPr>
                      <a:r>
                        <a:rPr lang="da"/>
                        <a:t>Shota</a:t>
                      </a:r>
                      <a:endParaRPr/>
                    </a:p>
                  </a:txBody>
                  <a:tcPr marT="91425" marB="91425" marR="91425" marL="91425"/>
                </a:tc>
                <a:tc>
                  <a:txBody>
                    <a:bodyPr>
                      <a:noAutofit/>
                    </a:bodyPr>
                    <a:lstStyle/>
                    <a:p>
                      <a:pPr indent="0" lvl="0" marL="0">
                        <a:spcBef>
                          <a:spcPts val="0"/>
                        </a:spcBef>
                        <a:spcAft>
                          <a:spcPts val="0"/>
                        </a:spcAft>
                        <a:buNone/>
                      </a:pPr>
                      <a:r>
                        <a:rPr lang="da"/>
                        <a:t>Juho</a:t>
                      </a:r>
                      <a:endParaRPr/>
                    </a:p>
                  </a:txBody>
                  <a:tcPr marT="91425" marB="91425" marR="91425" marL="91425"/>
                </a:tc>
                <a:tc>
                  <a:txBody>
                    <a:bodyPr>
                      <a:noAutofit/>
                    </a:bodyPr>
                    <a:lstStyle/>
                    <a:p>
                      <a:pPr indent="0" lvl="0" marL="0">
                        <a:spcBef>
                          <a:spcPts val="0"/>
                        </a:spcBef>
                        <a:spcAft>
                          <a:spcPts val="0"/>
                        </a:spcAft>
                        <a:buNone/>
                      </a:pPr>
                      <a:r>
                        <a:rPr lang="da"/>
                        <a:t>Syunpei</a:t>
                      </a:r>
                      <a:endParaRPr/>
                    </a:p>
                  </a:txBody>
                  <a:tcPr marT="91425" marB="91425" marR="91425" marL="91425"/>
                </a:tc>
                <a:tc>
                  <a:txBody>
                    <a:bodyPr>
                      <a:noAutofit/>
                    </a:bodyPr>
                    <a:lstStyle/>
                    <a:p>
                      <a:pPr indent="0" lvl="0" marL="0">
                        <a:spcBef>
                          <a:spcPts val="0"/>
                        </a:spcBef>
                        <a:spcAft>
                          <a:spcPts val="0"/>
                        </a:spcAft>
                        <a:buNone/>
                      </a:pPr>
                      <a:r>
                        <a:rPr lang="da"/>
                        <a:t>Samuel</a:t>
                      </a:r>
                      <a:endParaRPr/>
                    </a:p>
                  </a:txBody>
                  <a:tcPr marT="91425" marB="91425" marR="91425" marL="91425"/>
                </a:tc>
                <a:tc>
                  <a:txBody>
                    <a:bodyPr>
                      <a:noAutofit/>
                    </a:bodyPr>
                    <a:lstStyle/>
                    <a:p>
                      <a:pPr indent="0" lvl="0" marL="0">
                        <a:spcBef>
                          <a:spcPts val="0"/>
                        </a:spcBef>
                        <a:spcAft>
                          <a:spcPts val="0"/>
                        </a:spcAft>
                        <a:buNone/>
                      </a:pPr>
                      <a:r>
                        <a:rPr lang="da"/>
                        <a:t>Kelly</a:t>
                      </a:r>
                      <a:endParaRPr/>
                    </a:p>
                  </a:txBody>
                  <a:tcPr marT="91425" marB="91425" marR="91425" marL="91425"/>
                </a:tc>
              </a:tr>
              <a:tr h="1603425">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rPr lang="da" sz="1100">
                          <a:solidFill>
                            <a:schemeClr val="dk1"/>
                          </a:solidFill>
                        </a:rPr>
                        <a:t>Room info</a:t>
                      </a:r>
                      <a:endParaRPr sz="1100">
                        <a:solidFill>
                          <a:schemeClr val="dk1"/>
                        </a:solidFill>
                      </a:endParaRPr>
                    </a:p>
                    <a:p>
                      <a:pPr indent="0" lvl="0" marL="0">
                        <a:spcBef>
                          <a:spcPts val="0"/>
                        </a:spcBef>
                        <a:spcAft>
                          <a:spcPts val="0"/>
                        </a:spcAft>
                        <a:buNone/>
                      </a:pPr>
                      <a:r>
                        <a:rPr lang="da" sz="1100">
                          <a:solidFill>
                            <a:schemeClr val="dk1"/>
                          </a:solidFill>
                        </a:rPr>
                        <a:t>Door info</a:t>
                      </a:r>
                      <a:endParaRPr sz="1100">
                        <a:solidFill>
                          <a:schemeClr val="dk1"/>
                        </a:solidFill>
                      </a:endParaRPr>
                    </a:p>
                    <a:p>
                      <a:pPr indent="0" lvl="0" marL="0">
                        <a:spcBef>
                          <a:spcPts val="0"/>
                        </a:spcBef>
                        <a:spcAft>
                          <a:spcPts val="0"/>
                        </a:spcAft>
                        <a:buNone/>
                      </a:pPr>
                      <a:r>
                        <a:rPr lang="da" sz="1100">
                          <a:solidFill>
                            <a:schemeClr val="dk1"/>
                          </a:solidFill>
                        </a:rPr>
                        <a:t>Security manager</a:t>
                      </a:r>
                      <a:endParaRPr sz="1100">
                        <a:solidFill>
                          <a:schemeClr val="dk1"/>
                        </a:solidFill>
                      </a:endParaRPr>
                    </a:p>
                    <a:p>
                      <a:pPr indent="0" lvl="0" marL="0">
                        <a:spcBef>
                          <a:spcPts val="0"/>
                        </a:spcBef>
                        <a:spcAft>
                          <a:spcPts val="0"/>
                        </a:spcAft>
                        <a:buNone/>
                      </a:pPr>
                      <a:r>
                        <a:rPr lang="da" sz="1100">
                          <a:solidFill>
                            <a:schemeClr val="dk1"/>
                          </a:solidFill>
                        </a:rPr>
                        <a:t>Base interact object</a:t>
                      </a:r>
                      <a:endParaRPr sz="1100">
                        <a:solidFill>
                          <a:schemeClr val="dk1"/>
                        </a:solidFill>
                      </a:endParaRPr>
                    </a:p>
                    <a:p>
                      <a:pPr indent="-298450" lvl="0" marL="457200" rtl="0">
                        <a:spcBef>
                          <a:spcPts val="0"/>
                        </a:spcBef>
                        <a:spcAft>
                          <a:spcPts val="0"/>
                        </a:spcAft>
                        <a:buClr>
                          <a:schemeClr val="dk1"/>
                        </a:buClr>
                        <a:buSzPts val="1100"/>
                        <a:buChar char="●"/>
                      </a:pPr>
                      <a:r>
                        <a:rPr lang="da" sz="1100">
                          <a:solidFill>
                            <a:schemeClr val="dk1"/>
                          </a:solidFill>
                        </a:rPr>
                        <a:t>door</a:t>
                      </a:r>
                      <a:endParaRPr sz="1100">
                        <a:solidFill>
                          <a:schemeClr val="dk1"/>
                        </a:solidFill>
                      </a:endParaRPr>
                    </a:p>
                    <a:p>
                      <a:pPr indent="-298450" lvl="0" marL="457200">
                        <a:spcBef>
                          <a:spcPts val="0"/>
                        </a:spcBef>
                        <a:spcAft>
                          <a:spcPts val="0"/>
                        </a:spcAft>
                        <a:buClr>
                          <a:schemeClr val="dk1"/>
                        </a:buClr>
                        <a:buSzPts val="1100"/>
                        <a:buChar char="●"/>
                      </a:pPr>
                      <a:r>
                        <a:rPr lang="da" sz="1100">
                          <a:solidFill>
                            <a:schemeClr val="dk1"/>
                          </a:solidFill>
                        </a:rPr>
                        <a:t>Liftup</a:t>
                      </a:r>
                      <a:endParaRPr sz="1100">
                        <a:solidFill>
                          <a:schemeClr val="dk1"/>
                        </a:solidFill>
                      </a:endParaRPr>
                    </a:p>
                    <a:p>
                      <a:pPr indent="0" lvl="0" marL="0">
                        <a:spcBef>
                          <a:spcPts val="0"/>
                        </a:spcBef>
                        <a:spcAft>
                          <a:spcPts val="0"/>
                        </a:spcAft>
                        <a:buNone/>
                      </a:pPr>
                      <a:r>
                        <a:rPr lang="da" sz="1100">
                          <a:solidFill>
                            <a:schemeClr val="dk1"/>
                          </a:solidFill>
                        </a:rPr>
                        <a:t>Base menu button</a:t>
                      </a:r>
                      <a:endParaRPr sz="1100">
                        <a:solidFill>
                          <a:schemeClr val="dk1"/>
                        </a:solidFill>
                      </a:endParaRPr>
                    </a:p>
                    <a:p>
                      <a:pPr indent="0" lvl="0" marL="0">
                        <a:spcBef>
                          <a:spcPts val="0"/>
                        </a:spcBef>
                        <a:spcAft>
                          <a:spcPts val="0"/>
                        </a:spcAft>
                        <a:buClr>
                          <a:schemeClr val="dk1"/>
                        </a:buClr>
                        <a:buSzPts val="1100"/>
                        <a:buFont typeface="Arial"/>
                        <a:buNone/>
                      </a:pPr>
                      <a:r>
                        <a:rPr lang="da" sz="1100">
                          <a:solidFill>
                            <a:schemeClr val="dk1"/>
                          </a:solidFill>
                        </a:rPr>
                        <a:t>UI manager</a:t>
                      </a:r>
                      <a:endParaRPr sz="1100">
                        <a:solidFill>
                          <a:schemeClr val="dk1"/>
                        </a:solidFill>
                      </a:endParaRPr>
                    </a:p>
                    <a:p>
                      <a:pPr indent="0" lvl="0" marL="0">
                        <a:spcBef>
                          <a:spcPts val="0"/>
                        </a:spcBef>
                        <a:spcAft>
                          <a:spcPts val="0"/>
                        </a:spcAft>
                        <a:buClr>
                          <a:schemeClr val="dk1"/>
                        </a:buClr>
                        <a:buSzPts val="1100"/>
                        <a:buFont typeface="Arial"/>
                        <a:buNone/>
                      </a:pPr>
                      <a:r>
                        <a:rPr lang="da" sz="1100">
                          <a:solidFill>
                            <a:schemeClr val="dk1"/>
                          </a:solidFill>
                        </a:rPr>
                        <a:t>Game manager</a:t>
                      </a:r>
                      <a:endParaRPr sz="1100">
                        <a:solidFill>
                          <a:schemeClr val="dk1"/>
                        </a:solidFill>
                      </a:endParaRPr>
                    </a:p>
                    <a:p>
                      <a:pPr indent="0" lvl="0" marL="0">
                        <a:spcBef>
                          <a:spcPts val="0"/>
                        </a:spcBef>
                        <a:spcAft>
                          <a:spcPts val="0"/>
                        </a:spcAft>
                        <a:buClr>
                          <a:schemeClr val="dk1"/>
                        </a:buClr>
                        <a:buSzPts val="1100"/>
                        <a:buFont typeface="Arial"/>
                        <a:buNone/>
                      </a:pPr>
                      <a:r>
                        <a:rPr lang="da" sz="1100">
                          <a:solidFill>
                            <a:schemeClr val="dk1"/>
                          </a:solidFill>
                        </a:rPr>
                        <a:t>Main menu</a:t>
                      </a:r>
                      <a:endParaRPr sz="1100">
                        <a:solidFill>
                          <a:schemeClr val="dk1"/>
                        </a:solidFill>
                      </a:endParaRPr>
                    </a:p>
                    <a:p>
                      <a:pPr indent="0" lvl="0" marL="0">
                        <a:spcBef>
                          <a:spcPts val="0"/>
                        </a:spcBef>
                        <a:spcAft>
                          <a:spcPts val="0"/>
                        </a:spcAft>
                        <a:buClr>
                          <a:schemeClr val="dk1"/>
                        </a:buClr>
                        <a:buSzPts val="1100"/>
                        <a:buFont typeface="Arial"/>
                        <a:buNone/>
                      </a:pPr>
                      <a:r>
                        <a:rPr lang="da" sz="1100">
                          <a:solidFill>
                            <a:schemeClr val="dk1"/>
                          </a:solidFill>
                        </a:rPr>
                        <a:t>Possessable</a:t>
                      </a:r>
                      <a:endParaRPr sz="1100">
                        <a:solidFill>
                          <a:schemeClr val="dk1"/>
                        </a:solidFill>
                      </a:endParaRPr>
                    </a:p>
                    <a:p>
                      <a:pPr indent="-298450" lvl="0" marL="457200" rtl="0">
                        <a:spcBef>
                          <a:spcPts val="0"/>
                        </a:spcBef>
                        <a:spcAft>
                          <a:spcPts val="0"/>
                        </a:spcAft>
                        <a:buClr>
                          <a:schemeClr val="dk1"/>
                        </a:buClr>
                        <a:buSzPts val="1100"/>
                        <a:buChar char="●"/>
                      </a:pPr>
                      <a:r>
                        <a:rPr lang="da" sz="1100">
                          <a:solidFill>
                            <a:schemeClr val="dk1"/>
                          </a:solidFill>
                        </a:rPr>
                        <a:t>Worker</a:t>
                      </a:r>
                      <a:endParaRPr sz="1100">
                        <a:solidFill>
                          <a:schemeClr val="dk1"/>
                        </a:solidFill>
                      </a:endParaRPr>
                    </a:p>
                    <a:p>
                      <a:pPr indent="-298450" lvl="0" marL="457200">
                        <a:spcBef>
                          <a:spcPts val="0"/>
                        </a:spcBef>
                        <a:spcAft>
                          <a:spcPts val="0"/>
                        </a:spcAft>
                        <a:buClr>
                          <a:schemeClr val="dk1"/>
                        </a:buClr>
                        <a:buSzPts val="1100"/>
                        <a:buChar char="●"/>
                      </a:pPr>
                      <a:r>
                        <a:rPr lang="da" sz="1100">
                          <a:solidFill>
                            <a:schemeClr val="dk1"/>
                          </a:solidFill>
                        </a:rPr>
                        <a:t>Turret</a:t>
                      </a:r>
                      <a:endParaRPr sz="1100">
                        <a:solidFill>
                          <a:schemeClr val="dk1"/>
                        </a:solidFill>
                      </a:endParaRPr>
                    </a:p>
                  </a:txBody>
                  <a:tcPr marT="91425" marB="91425" marR="91425" marL="91425"/>
                </a:tc>
                <a:tc>
                  <a:txBody>
                    <a:bodyPr>
                      <a:noAutofit/>
                    </a:bodyPr>
                    <a:lstStyle/>
                    <a:p>
                      <a:pPr indent="0" lvl="0" marL="0">
                        <a:spcBef>
                          <a:spcPts val="0"/>
                        </a:spcBef>
                        <a:spcAft>
                          <a:spcPts val="0"/>
                        </a:spcAft>
                        <a:buNone/>
                      </a:pPr>
                      <a:r>
                        <a:rPr lang="da" sz="1100"/>
                        <a:t>Code design</a:t>
                      </a:r>
                      <a:endParaRPr sz="1100">
                        <a:solidFill>
                          <a:schemeClr val="dk1"/>
                        </a:solidFill>
                      </a:endParaRPr>
                    </a:p>
                    <a:p>
                      <a:pPr indent="0" lvl="0" marL="0">
                        <a:spcBef>
                          <a:spcPts val="0"/>
                        </a:spcBef>
                        <a:spcAft>
                          <a:spcPts val="0"/>
                        </a:spcAft>
                        <a:buClr>
                          <a:schemeClr val="dk1"/>
                        </a:buClr>
                        <a:buSzPts val="1100"/>
                        <a:buFont typeface="Arial"/>
                        <a:buNone/>
                      </a:pPr>
                      <a:r>
                        <a:rPr lang="da" sz="1100">
                          <a:solidFill>
                            <a:schemeClr val="dk1"/>
                          </a:solidFill>
                        </a:rPr>
                        <a:t>Code review</a:t>
                      </a:r>
                      <a:endParaRPr sz="1100"/>
                    </a:p>
                    <a:p>
                      <a:pPr indent="0" lvl="0" marL="0" rtl="0">
                        <a:spcBef>
                          <a:spcPts val="0"/>
                        </a:spcBef>
                        <a:spcAft>
                          <a:spcPts val="0"/>
                        </a:spcAft>
                        <a:buNone/>
                      </a:pPr>
                      <a:r>
                        <a:rPr lang="da" sz="1100"/>
                        <a:t>Managers for input, gameplay events, UI, local level state, etc.</a:t>
                      </a:r>
                      <a:endParaRPr sz="1100"/>
                    </a:p>
                    <a:p>
                      <a:pPr indent="0" lvl="0" marL="0">
                        <a:spcBef>
                          <a:spcPts val="0"/>
                        </a:spcBef>
                        <a:spcAft>
                          <a:spcPts val="0"/>
                        </a:spcAft>
                        <a:buNone/>
                      </a:pPr>
                      <a:r>
                        <a:rPr lang="da" sz="1100"/>
                        <a:t>Enemies</a:t>
                      </a:r>
                      <a:endParaRPr sz="1100"/>
                    </a:p>
                    <a:p>
                      <a:pPr indent="-298450" lvl="0" marL="457200" rtl="0">
                        <a:spcBef>
                          <a:spcPts val="0"/>
                        </a:spcBef>
                        <a:spcAft>
                          <a:spcPts val="0"/>
                        </a:spcAft>
                        <a:buSzPts val="1100"/>
                        <a:buChar char="●"/>
                      </a:pPr>
                      <a:r>
                        <a:rPr lang="da" sz="1100"/>
                        <a:t>Vision cones</a:t>
                      </a:r>
                      <a:endParaRPr sz="1100"/>
                    </a:p>
                    <a:p>
                      <a:pPr indent="-298450" lvl="0" marL="457200" rtl="0">
                        <a:spcBef>
                          <a:spcPts val="0"/>
                        </a:spcBef>
                        <a:spcAft>
                          <a:spcPts val="0"/>
                        </a:spcAft>
                        <a:buSzPts val="1100"/>
                        <a:buChar char="●"/>
                      </a:pPr>
                      <a:r>
                        <a:rPr lang="da" sz="1100"/>
                        <a:t>Target detection</a:t>
                      </a:r>
                      <a:endParaRPr sz="1100"/>
                    </a:p>
                    <a:p>
                      <a:pPr indent="-298450" lvl="0" marL="457200" rtl="0">
                        <a:spcBef>
                          <a:spcPts val="0"/>
                        </a:spcBef>
                        <a:spcAft>
                          <a:spcPts val="0"/>
                        </a:spcAft>
                        <a:buSzPts val="1100"/>
                        <a:buChar char="●"/>
                      </a:pPr>
                      <a:r>
                        <a:rPr lang="da" sz="1100"/>
                        <a:t>Catching mechanics</a:t>
                      </a:r>
                      <a:endParaRPr sz="1100"/>
                    </a:p>
                    <a:p>
                      <a:pPr indent="-298450" lvl="0" marL="457200">
                        <a:spcBef>
                          <a:spcPts val="0"/>
                        </a:spcBef>
                        <a:spcAft>
                          <a:spcPts val="0"/>
                        </a:spcAft>
                        <a:buSzPts val="1100"/>
                        <a:buChar char="●"/>
                      </a:pPr>
                      <a:r>
                        <a:rPr lang="da" sz="1100"/>
                        <a:t>Patrolling</a:t>
                      </a:r>
                      <a:endParaRPr sz="1100"/>
                    </a:p>
                    <a:p>
                      <a:pPr indent="0" lvl="0" marL="0" rtl="0">
                        <a:spcBef>
                          <a:spcPts val="0"/>
                        </a:spcBef>
                        <a:spcAft>
                          <a:spcPts val="0"/>
                        </a:spcAft>
                        <a:buNone/>
                      </a:pPr>
                      <a:r>
                        <a:t/>
                      </a:r>
                      <a:endParaRPr sz="1100"/>
                    </a:p>
                    <a:p>
                      <a:pPr indent="0" lvl="0" marL="0" rtl="0">
                        <a:spcBef>
                          <a:spcPts val="0"/>
                        </a:spcBef>
                        <a:spcAft>
                          <a:spcPts val="0"/>
                        </a:spcAft>
                        <a:buNone/>
                      </a:pPr>
                      <a:r>
                        <a:t/>
                      </a:r>
                      <a:endParaRPr sz="1100"/>
                    </a:p>
                  </a:txBody>
                  <a:tcPr marT="91425" marB="91425" marR="91425" marL="91425"/>
                </a:tc>
                <a:tc>
                  <a:txBody>
                    <a:bodyPr>
                      <a:noAutofit/>
                    </a:bodyPr>
                    <a:lstStyle/>
                    <a:p>
                      <a:pPr indent="0" lvl="0" marL="0">
                        <a:spcBef>
                          <a:spcPts val="0"/>
                        </a:spcBef>
                        <a:spcAft>
                          <a:spcPts val="0"/>
                        </a:spcAft>
                        <a:buNone/>
                      </a:pPr>
                      <a:r>
                        <a:rPr lang="da" sz="1100">
                          <a:solidFill>
                            <a:schemeClr val="dk1"/>
                          </a:solidFill>
                        </a:rPr>
                        <a:t>Room info</a:t>
                      </a:r>
                      <a:endParaRPr sz="1100">
                        <a:solidFill>
                          <a:schemeClr val="dk1"/>
                        </a:solidFill>
                      </a:endParaRPr>
                    </a:p>
                    <a:p>
                      <a:pPr indent="0" lvl="0" marL="0">
                        <a:spcBef>
                          <a:spcPts val="0"/>
                        </a:spcBef>
                        <a:spcAft>
                          <a:spcPts val="0"/>
                        </a:spcAft>
                        <a:buNone/>
                      </a:pPr>
                      <a:r>
                        <a:rPr lang="da" sz="1100">
                          <a:solidFill>
                            <a:schemeClr val="dk1"/>
                          </a:solidFill>
                        </a:rPr>
                        <a:t>Door info</a:t>
                      </a:r>
                      <a:endParaRPr sz="1100">
                        <a:solidFill>
                          <a:schemeClr val="dk1"/>
                        </a:solidFill>
                      </a:endParaRPr>
                    </a:p>
                    <a:p>
                      <a:pPr indent="0" lvl="0" marL="0" rtl="0">
                        <a:spcBef>
                          <a:spcPts val="0"/>
                        </a:spcBef>
                        <a:spcAft>
                          <a:spcPts val="0"/>
                        </a:spcAft>
                        <a:buClr>
                          <a:schemeClr val="dk1"/>
                        </a:buClr>
                        <a:buSzPts val="1100"/>
                        <a:buFont typeface="Arial"/>
                        <a:buNone/>
                      </a:pPr>
                      <a:r>
                        <a:rPr lang="da" sz="1100">
                          <a:solidFill>
                            <a:schemeClr val="dk1"/>
                          </a:solidFill>
                        </a:rPr>
                        <a:t>Security manager</a:t>
                      </a:r>
                      <a:endParaRPr sz="1100">
                        <a:solidFill>
                          <a:schemeClr val="dk1"/>
                        </a:solidFill>
                      </a:endParaRPr>
                    </a:p>
                    <a:p>
                      <a:pPr indent="0" lvl="0" marL="0" rtl="0">
                        <a:spcBef>
                          <a:spcPts val="0"/>
                        </a:spcBef>
                        <a:spcAft>
                          <a:spcPts val="0"/>
                        </a:spcAft>
                        <a:buNone/>
                      </a:pPr>
                      <a:r>
                        <a:rPr lang="da" sz="1100">
                          <a:solidFill>
                            <a:schemeClr val="dk1"/>
                          </a:solidFill>
                        </a:rPr>
                        <a:t>Base menu button</a:t>
                      </a:r>
                      <a:endParaRPr sz="1100">
                        <a:solidFill>
                          <a:schemeClr val="dk1"/>
                        </a:solidFill>
                      </a:endParaRPr>
                    </a:p>
                    <a:p>
                      <a:pPr indent="-298450" lvl="0" marL="457200" rtl="0">
                        <a:spcBef>
                          <a:spcPts val="0"/>
                        </a:spcBef>
                        <a:spcAft>
                          <a:spcPts val="0"/>
                        </a:spcAft>
                        <a:buClr>
                          <a:schemeClr val="dk1"/>
                        </a:buClr>
                        <a:buSzPts val="1100"/>
                        <a:buChar char="●"/>
                      </a:pPr>
                      <a:r>
                        <a:rPr lang="da" sz="1100">
                          <a:solidFill>
                            <a:schemeClr val="dk1"/>
                          </a:solidFill>
                        </a:rPr>
                        <a:t>Quit button</a:t>
                      </a:r>
                      <a:endParaRPr sz="1100">
                        <a:solidFill>
                          <a:schemeClr val="dk1"/>
                        </a:solidFill>
                      </a:endParaRPr>
                    </a:p>
                    <a:p>
                      <a:pPr indent="-298450" lvl="0" marL="457200" rtl="0">
                        <a:spcBef>
                          <a:spcPts val="0"/>
                        </a:spcBef>
                        <a:spcAft>
                          <a:spcPts val="0"/>
                        </a:spcAft>
                        <a:buClr>
                          <a:schemeClr val="dk1"/>
                        </a:buClr>
                        <a:buSzPts val="1100"/>
                        <a:buChar char="●"/>
                      </a:pPr>
                      <a:r>
                        <a:rPr lang="da" sz="1100">
                          <a:solidFill>
                            <a:schemeClr val="dk1"/>
                          </a:solidFill>
                        </a:rPr>
                        <a:t>Start buttonr</a:t>
                      </a:r>
                      <a:endParaRPr sz="1100">
                        <a:solidFill>
                          <a:schemeClr val="dk1"/>
                        </a:solidFill>
                      </a:endParaRPr>
                    </a:p>
                    <a:p>
                      <a:pPr indent="0" lvl="0" marL="0">
                        <a:spcBef>
                          <a:spcPts val="0"/>
                        </a:spcBef>
                        <a:spcAft>
                          <a:spcPts val="0"/>
                        </a:spcAft>
                        <a:buNone/>
                      </a:pPr>
                      <a:r>
                        <a:rPr lang="da" sz="1100">
                          <a:solidFill>
                            <a:schemeClr val="dk1"/>
                          </a:solidFill>
                        </a:rPr>
                        <a:t>Splash Partical</a:t>
                      </a:r>
                      <a:endParaRPr sz="1100">
                        <a:solidFill>
                          <a:schemeClr val="dk1"/>
                        </a:solidFill>
                      </a:endParaRPr>
                    </a:p>
                    <a:p>
                      <a:pPr indent="0" lvl="0" marL="0">
                        <a:spcBef>
                          <a:spcPts val="0"/>
                        </a:spcBef>
                        <a:spcAft>
                          <a:spcPts val="0"/>
                        </a:spcAft>
                        <a:buNone/>
                      </a:pPr>
                      <a:r>
                        <a:rPr lang="da" sz="1100">
                          <a:solidFill>
                            <a:schemeClr val="dk1"/>
                          </a:solidFill>
                        </a:rPr>
                        <a:t>Lamp Partical</a:t>
                      </a:r>
                      <a:endParaRPr sz="1100">
                        <a:solidFill>
                          <a:schemeClr val="dk1"/>
                        </a:solidFill>
                      </a:endParaRPr>
                    </a:p>
                    <a:p>
                      <a:pPr indent="0" lvl="0" marL="0">
                        <a:spcBef>
                          <a:spcPts val="0"/>
                        </a:spcBef>
                        <a:spcAft>
                          <a:spcPts val="0"/>
                        </a:spcAft>
                        <a:buClr>
                          <a:schemeClr val="dk1"/>
                        </a:buClr>
                        <a:buSzPts val="1100"/>
                        <a:buFont typeface="Arial"/>
                        <a:buNone/>
                      </a:pPr>
                      <a:r>
                        <a:rPr lang="da" sz="1100">
                          <a:solidFill>
                            <a:schemeClr val="dk1"/>
                          </a:solidFill>
                        </a:rPr>
                        <a:t>Possessable</a:t>
                      </a:r>
                      <a:endParaRPr sz="1100">
                        <a:solidFill>
                          <a:schemeClr val="dk1"/>
                        </a:solidFill>
                      </a:endParaRPr>
                    </a:p>
                    <a:p>
                      <a:pPr indent="-298450" lvl="0" marL="457200" rtl="0">
                        <a:spcBef>
                          <a:spcPts val="0"/>
                        </a:spcBef>
                        <a:spcAft>
                          <a:spcPts val="0"/>
                        </a:spcAft>
                        <a:buClr>
                          <a:schemeClr val="dk1"/>
                        </a:buClr>
                        <a:buSzPts val="1100"/>
                        <a:buChar char="●"/>
                      </a:pPr>
                      <a:r>
                        <a:rPr lang="da" sz="1100">
                          <a:solidFill>
                            <a:schemeClr val="dk1"/>
                          </a:solidFill>
                        </a:rPr>
                        <a:t>Connect</a:t>
                      </a:r>
                      <a:endParaRPr sz="1100">
                        <a:solidFill>
                          <a:schemeClr val="dk1"/>
                        </a:solidFill>
                      </a:endParaRPr>
                    </a:p>
                    <a:p>
                      <a:pPr indent="0" lvl="0" marL="0" rtl="0">
                        <a:spcBef>
                          <a:spcPts val="0"/>
                        </a:spcBef>
                        <a:spcAft>
                          <a:spcPts val="0"/>
                        </a:spcAft>
                        <a:buNone/>
                      </a:pPr>
                      <a:r>
                        <a:rPr lang="da" sz="1100">
                          <a:solidFill>
                            <a:schemeClr val="dk1"/>
                          </a:solidFill>
                        </a:rPr>
                        <a:t>SetSpriteData</a:t>
                      </a:r>
                      <a:endParaRPr sz="1100">
                        <a:solidFill>
                          <a:schemeClr val="dk1"/>
                        </a:solidFill>
                      </a:endParaRPr>
                    </a:p>
                    <a:p>
                      <a:pPr indent="0" lvl="0" marL="0" rtl="0">
                        <a:spcBef>
                          <a:spcPts val="0"/>
                        </a:spcBef>
                        <a:spcAft>
                          <a:spcPts val="0"/>
                        </a:spcAft>
                        <a:buNone/>
                      </a:pPr>
                      <a:r>
                        <a:rPr lang="da" sz="1100">
                          <a:solidFill>
                            <a:schemeClr val="dk1"/>
                          </a:solidFill>
                        </a:rPr>
                        <a:t>Debug Game</a:t>
                      </a:r>
                      <a:endParaRPr sz="1100">
                        <a:solidFill>
                          <a:schemeClr val="dk1"/>
                        </a:solidFill>
                      </a:endParaRPr>
                    </a:p>
                  </a:txBody>
                  <a:tcPr marT="91425" marB="91425" marR="91425" marL="91425"/>
                </a:tc>
                <a:tc>
                  <a:txBody>
                    <a:bodyPr>
                      <a:noAutofit/>
                    </a:bodyPr>
                    <a:lstStyle/>
                    <a:p>
                      <a:pPr indent="0" lvl="0" marL="0">
                        <a:spcBef>
                          <a:spcPts val="0"/>
                        </a:spcBef>
                        <a:spcAft>
                          <a:spcPts val="0"/>
                        </a:spcAft>
                        <a:buNone/>
                      </a:pPr>
                      <a:r>
                        <a:rPr lang="da" sz="1100"/>
                        <a:t>Production of base 3D props with textures</a:t>
                      </a:r>
                      <a:endParaRPr sz="1100"/>
                    </a:p>
                    <a:p>
                      <a:pPr indent="0" lvl="0" marL="0">
                        <a:spcBef>
                          <a:spcPts val="0"/>
                        </a:spcBef>
                        <a:spcAft>
                          <a:spcPts val="0"/>
                        </a:spcAft>
                        <a:buNone/>
                      </a:pPr>
                      <a:r>
                        <a:rPr lang="da" sz="1100"/>
                        <a:t>Models for robot bodies:</a:t>
                      </a:r>
                      <a:endParaRPr sz="1100"/>
                    </a:p>
                    <a:p>
                      <a:pPr indent="-298450" lvl="0" marL="457200" rtl="0">
                        <a:spcBef>
                          <a:spcPts val="0"/>
                        </a:spcBef>
                        <a:spcAft>
                          <a:spcPts val="0"/>
                        </a:spcAft>
                        <a:buClr>
                          <a:schemeClr val="dk1"/>
                        </a:buClr>
                        <a:buSzPts val="1100"/>
                        <a:buChar char="●"/>
                      </a:pPr>
                      <a:r>
                        <a:rPr lang="da" sz="1100">
                          <a:solidFill>
                            <a:schemeClr val="dk1"/>
                          </a:solidFill>
                        </a:rPr>
                        <a:t>Vending Machine</a:t>
                      </a:r>
                      <a:endParaRPr sz="1100">
                        <a:solidFill>
                          <a:schemeClr val="dk1"/>
                        </a:solidFill>
                      </a:endParaRPr>
                    </a:p>
                    <a:p>
                      <a:pPr indent="-298450" lvl="0" marL="457200" rtl="0">
                        <a:spcBef>
                          <a:spcPts val="0"/>
                        </a:spcBef>
                        <a:spcAft>
                          <a:spcPts val="0"/>
                        </a:spcAft>
                        <a:buClr>
                          <a:schemeClr val="dk1"/>
                        </a:buClr>
                        <a:buSzPts val="1100"/>
                        <a:buChar char="●"/>
                      </a:pPr>
                      <a:r>
                        <a:rPr lang="da" sz="1100">
                          <a:solidFill>
                            <a:schemeClr val="dk1"/>
                          </a:solidFill>
                        </a:rPr>
                        <a:t>Compuer/TV</a:t>
                      </a:r>
                      <a:endParaRPr sz="1100">
                        <a:solidFill>
                          <a:schemeClr val="dk1"/>
                        </a:solidFill>
                      </a:endParaRPr>
                    </a:p>
                    <a:p>
                      <a:pPr indent="-298450" lvl="0" marL="457200" rtl="0">
                        <a:spcBef>
                          <a:spcPts val="0"/>
                        </a:spcBef>
                        <a:spcAft>
                          <a:spcPts val="0"/>
                        </a:spcAft>
                        <a:buClr>
                          <a:schemeClr val="dk1"/>
                        </a:buClr>
                        <a:buSzPts val="1100"/>
                        <a:buChar char="●"/>
                      </a:pPr>
                      <a:r>
                        <a:rPr lang="da" sz="1100">
                          <a:solidFill>
                            <a:schemeClr val="dk1"/>
                          </a:solidFill>
                        </a:rPr>
                        <a:t>Sound Effects</a:t>
                      </a:r>
                      <a:endParaRPr sz="1100">
                        <a:solidFill>
                          <a:schemeClr val="dk1"/>
                        </a:solidFill>
                      </a:endParaRPr>
                    </a:p>
                    <a:p>
                      <a:pPr indent="-298450" lvl="0" marL="457200" rtl="0">
                        <a:spcBef>
                          <a:spcPts val="0"/>
                        </a:spcBef>
                        <a:spcAft>
                          <a:spcPts val="0"/>
                        </a:spcAft>
                        <a:buClr>
                          <a:schemeClr val="dk1"/>
                        </a:buClr>
                        <a:buSzPts val="1100"/>
                        <a:buChar char="●"/>
                      </a:pPr>
                      <a:r>
                        <a:rPr lang="da" sz="1100">
                          <a:solidFill>
                            <a:schemeClr val="dk1"/>
                          </a:solidFill>
                        </a:rPr>
                        <a:t>Model for Radio body</a:t>
                      </a:r>
                      <a:endParaRPr sz="1100">
                        <a:solidFill>
                          <a:schemeClr val="dk1"/>
                        </a:solidFill>
                      </a:endParaRPr>
                    </a:p>
                    <a:p>
                      <a:pPr indent="-298450" lvl="0" marL="457200" rtl="0">
                        <a:spcBef>
                          <a:spcPts val="0"/>
                        </a:spcBef>
                        <a:spcAft>
                          <a:spcPts val="0"/>
                        </a:spcAft>
                        <a:buClr>
                          <a:schemeClr val="dk1"/>
                        </a:buClr>
                        <a:buSzPts val="1100"/>
                        <a:buChar char="●"/>
                      </a:pPr>
                      <a:r>
                        <a:rPr lang="da" sz="1100">
                          <a:solidFill>
                            <a:schemeClr val="dk1"/>
                          </a:solidFill>
                        </a:rPr>
                        <a:t>More Props</a:t>
                      </a:r>
                      <a:endParaRPr sz="1100">
                        <a:solidFill>
                          <a:schemeClr val="dk1"/>
                        </a:solidFill>
                      </a:endParaRPr>
                    </a:p>
                    <a:p>
                      <a:pPr indent="-298450" lvl="0" marL="457200" rtl="0">
                        <a:spcBef>
                          <a:spcPts val="0"/>
                        </a:spcBef>
                        <a:spcAft>
                          <a:spcPts val="0"/>
                        </a:spcAft>
                        <a:buClr>
                          <a:schemeClr val="dk1"/>
                        </a:buClr>
                        <a:buSzPts val="1100"/>
                        <a:buChar char="●"/>
                      </a:pPr>
                      <a:r>
                        <a:rPr lang="da" sz="1100">
                          <a:solidFill>
                            <a:schemeClr val="dk1"/>
                          </a:solidFill>
                        </a:rPr>
                        <a:t>UI</a:t>
                      </a:r>
                      <a:endParaRPr sz="1100">
                        <a:solidFill>
                          <a:schemeClr val="dk1"/>
                        </a:solidFill>
                      </a:endParaRPr>
                    </a:p>
                    <a:p>
                      <a:pPr indent="-298450" lvl="0" marL="457200" rtl="0">
                        <a:spcBef>
                          <a:spcPts val="0"/>
                        </a:spcBef>
                        <a:spcAft>
                          <a:spcPts val="0"/>
                        </a:spcAft>
                        <a:buClr>
                          <a:schemeClr val="dk1"/>
                        </a:buClr>
                        <a:buSzPts val="1100"/>
                        <a:buChar char="●"/>
                      </a:pPr>
                      <a:r>
                        <a:rPr lang="da" sz="1100">
                          <a:solidFill>
                            <a:schemeClr val="dk1"/>
                          </a:solidFill>
                        </a:rPr>
                        <a:t>Level Designs</a:t>
                      </a:r>
                      <a:endParaRPr sz="1100"/>
                    </a:p>
                  </a:txBody>
                  <a:tcPr marT="91425" marB="91425" marR="91425" marL="91425"/>
                </a:tc>
                <a:tc>
                  <a:txBody>
                    <a:bodyPr>
                      <a:noAutofit/>
                    </a:bodyPr>
                    <a:lstStyle/>
                    <a:p>
                      <a:pPr indent="0" lvl="0" marL="0">
                        <a:spcBef>
                          <a:spcPts val="0"/>
                        </a:spcBef>
                        <a:spcAft>
                          <a:spcPts val="0"/>
                        </a:spcAft>
                        <a:buNone/>
                      </a:pPr>
                      <a:r>
                        <a:rPr lang="da" sz="1100"/>
                        <a:t>Sprite Animation :</a:t>
                      </a:r>
                      <a:endParaRPr sz="1100"/>
                    </a:p>
                    <a:p>
                      <a:pPr indent="-298450" lvl="0" marL="457200">
                        <a:spcBef>
                          <a:spcPts val="0"/>
                        </a:spcBef>
                        <a:spcAft>
                          <a:spcPts val="0"/>
                        </a:spcAft>
                        <a:buSzPts val="1100"/>
                        <a:buChar char="●"/>
                      </a:pPr>
                      <a:r>
                        <a:rPr lang="da" sz="1100"/>
                        <a:t>Cleaner robot</a:t>
                      </a:r>
                      <a:endParaRPr sz="1100"/>
                    </a:p>
                    <a:p>
                      <a:pPr indent="-298450" lvl="0" marL="457200">
                        <a:spcBef>
                          <a:spcPts val="0"/>
                        </a:spcBef>
                        <a:spcAft>
                          <a:spcPts val="0"/>
                        </a:spcAft>
                        <a:buSzPts val="1100"/>
                        <a:buChar char="●"/>
                      </a:pPr>
                      <a:r>
                        <a:rPr lang="da" sz="1100"/>
                        <a:t>Roomba</a:t>
                      </a:r>
                      <a:endParaRPr sz="1100"/>
                    </a:p>
                    <a:p>
                      <a:pPr indent="-298450" lvl="0" marL="457200">
                        <a:spcBef>
                          <a:spcPts val="0"/>
                        </a:spcBef>
                        <a:spcAft>
                          <a:spcPts val="0"/>
                        </a:spcAft>
                        <a:buSzPts val="1100"/>
                        <a:buChar char="●"/>
                      </a:pPr>
                      <a:r>
                        <a:rPr lang="da" sz="1100"/>
                        <a:t>Enemy (Male)</a:t>
                      </a:r>
                      <a:endParaRPr sz="1100"/>
                    </a:p>
                    <a:p>
                      <a:pPr indent="-298450" lvl="0" marL="457200">
                        <a:spcBef>
                          <a:spcPts val="0"/>
                        </a:spcBef>
                        <a:spcAft>
                          <a:spcPts val="0"/>
                        </a:spcAft>
                        <a:buSzPts val="1100"/>
                        <a:buChar char="●"/>
                      </a:pPr>
                      <a:r>
                        <a:rPr lang="da" sz="1100"/>
                        <a:t>Enemy (Female)</a:t>
                      </a:r>
                      <a:endParaRPr sz="1100"/>
                    </a:p>
                    <a:p>
                      <a:pPr indent="-298450" lvl="0" marL="457200" rtl="0">
                        <a:spcBef>
                          <a:spcPts val="0"/>
                        </a:spcBef>
                        <a:spcAft>
                          <a:spcPts val="0"/>
                        </a:spcAft>
                        <a:buSzPts val="1100"/>
                        <a:buChar char="●"/>
                      </a:pPr>
                      <a:r>
                        <a:rPr lang="da" sz="1100"/>
                        <a:t>Enemy (Guard)</a:t>
                      </a:r>
                      <a:endParaRPr sz="1100">
                        <a:solidFill>
                          <a:schemeClr val="dk1"/>
                        </a:solidFill>
                      </a:endParaRPr>
                    </a:p>
                    <a:p>
                      <a:pPr indent="0" lvl="0" marL="0" rtl="0">
                        <a:spcBef>
                          <a:spcPts val="0"/>
                        </a:spcBef>
                        <a:spcAft>
                          <a:spcPts val="0"/>
                        </a:spcAft>
                        <a:buNone/>
                      </a:pPr>
                      <a:r>
                        <a:rPr lang="da" sz="1100">
                          <a:solidFill>
                            <a:schemeClr val="dk1"/>
                          </a:solidFill>
                        </a:rPr>
                        <a:t>Others: </a:t>
                      </a:r>
                      <a:endParaRPr sz="1100">
                        <a:solidFill>
                          <a:schemeClr val="dk1"/>
                        </a:solidFill>
                      </a:endParaRPr>
                    </a:p>
                    <a:p>
                      <a:pPr indent="-298450" lvl="0" marL="457200" rtl="0">
                        <a:spcBef>
                          <a:spcPts val="0"/>
                        </a:spcBef>
                        <a:spcAft>
                          <a:spcPts val="0"/>
                        </a:spcAft>
                        <a:buSzPts val="1100"/>
                        <a:buChar char="●"/>
                      </a:pPr>
                      <a:r>
                        <a:rPr lang="da" sz="1100">
                          <a:solidFill>
                            <a:schemeClr val="dk1"/>
                          </a:solidFill>
                        </a:rPr>
                        <a:t>Music</a:t>
                      </a:r>
                      <a:endParaRPr sz="1100">
                        <a:solidFill>
                          <a:schemeClr val="dk1"/>
                        </a:solidFill>
                      </a:endParaRPr>
                    </a:p>
                    <a:p>
                      <a:pPr indent="-298450" lvl="0" marL="457200" rtl="0">
                        <a:spcBef>
                          <a:spcPts val="0"/>
                        </a:spcBef>
                        <a:spcAft>
                          <a:spcPts val="0"/>
                        </a:spcAft>
                        <a:buClr>
                          <a:schemeClr val="dk1"/>
                        </a:buClr>
                        <a:buSzPts val="1100"/>
                        <a:buChar char="●"/>
                      </a:pPr>
                      <a:r>
                        <a:rPr lang="da" sz="1100">
                          <a:solidFill>
                            <a:schemeClr val="dk1"/>
                          </a:solidFill>
                        </a:rPr>
                        <a:t>Screens</a:t>
                      </a:r>
                      <a:endParaRPr sz="1100">
                        <a:solidFill>
                          <a:schemeClr val="dk1"/>
                        </a:solidFill>
                      </a:endParaRPr>
                    </a:p>
                    <a:p>
                      <a:pPr indent="-298450" lvl="0" marL="457200" rtl="0">
                        <a:spcBef>
                          <a:spcPts val="0"/>
                        </a:spcBef>
                        <a:spcAft>
                          <a:spcPts val="0"/>
                        </a:spcAft>
                        <a:buClr>
                          <a:schemeClr val="dk1"/>
                        </a:buClr>
                        <a:buSzPts val="1100"/>
                        <a:buChar char="●"/>
                      </a:pPr>
                      <a:r>
                        <a:rPr lang="da" sz="1100">
                          <a:solidFill>
                            <a:schemeClr val="dk1"/>
                          </a:solidFill>
                        </a:rPr>
                        <a:t>UI</a:t>
                      </a:r>
                      <a:endParaRPr sz="1100">
                        <a:solidFill>
                          <a:schemeClr val="dk1"/>
                        </a:solidFill>
                      </a:endParaRPr>
                    </a:p>
                    <a:p>
                      <a:pPr indent="-298450" lvl="0" marL="457200" rtl="0">
                        <a:spcBef>
                          <a:spcPts val="0"/>
                        </a:spcBef>
                        <a:spcAft>
                          <a:spcPts val="0"/>
                        </a:spcAft>
                        <a:buClr>
                          <a:schemeClr val="dk1"/>
                        </a:buClr>
                        <a:buSzPts val="1100"/>
                        <a:buChar char="●"/>
                      </a:pPr>
                      <a:r>
                        <a:rPr lang="da" sz="1100">
                          <a:solidFill>
                            <a:schemeClr val="dk1"/>
                          </a:solidFill>
                        </a:rPr>
                        <a:t>Additional props</a:t>
                      </a:r>
                      <a:endParaRPr sz="1100">
                        <a:solidFill>
                          <a:schemeClr val="dk1"/>
                        </a:solidFill>
                      </a:endParaRPr>
                    </a:p>
                    <a:p>
                      <a:pPr indent="-298450" lvl="0" marL="457200" rtl="0">
                        <a:spcBef>
                          <a:spcPts val="0"/>
                        </a:spcBef>
                        <a:spcAft>
                          <a:spcPts val="0"/>
                        </a:spcAft>
                        <a:buClr>
                          <a:schemeClr val="dk1"/>
                        </a:buClr>
                        <a:buSzPts val="1100"/>
                        <a:buChar char="●"/>
                      </a:pPr>
                      <a:r>
                        <a:rPr lang="da" sz="1100">
                          <a:solidFill>
                            <a:schemeClr val="dk1"/>
                          </a:solidFill>
                        </a:rPr>
                        <a:t>PV</a:t>
                      </a:r>
                      <a:endParaRPr sz="1100">
                        <a:solidFill>
                          <a:schemeClr val="dk1"/>
                        </a:solidFill>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